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8" r:id="rId2"/>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76" autoAdjust="0"/>
    <p:restoredTop sz="96595" autoAdjust="0"/>
  </p:normalViewPr>
  <p:slideViewPr>
    <p:cSldViewPr>
      <p:cViewPr varScale="1">
        <p:scale>
          <a:sx n="67" d="100"/>
          <a:sy n="67" d="100"/>
        </p:scale>
        <p:origin x="-1368"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erver1\Plant1_Common\Monika\New%20folder\New%20Microsoft%20Excel%20Worksheet%20-%20Copy%20-%20Cop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287750096811663"/>
          <c:y val="0.12943500432606167"/>
          <c:w val="0.76915004338015414"/>
          <c:h val="0.70938612964007297"/>
        </c:manualLayout>
      </c:layout>
      <c:barChart>
        <c:barDir val="col"/>
        <c:grouping val="clustered"/>
        <c:varyColors val="0"/>
        <c:dLbls>
          <c:showLegendKey val="0"/>
          <c:showVal val="0"/>
          <c:showCatName val="0"/>
          <c:showSerName val="0"/>
          <c:showPercent val="0"/>
          <c:showBubbleSize val="0"/>
        </c:dLbls>
        <c:gapWidth val="150"/>
        <c:axId val="91868160"/>
        <c:axId val="92492544"/>
      </c:barChart>
      <c:catAx>
        <c:axId val="91868160"/>
        <c:scaling>
          <c:orientation val="minMax"/>
        </c:scaling>
        <c:delete val="0"/>
        <c:axPos val="b"/>
        <c:numFmt formatCode="General" sourceLinked="1"/>
        <c:majorTickMark val="out"/>
        <c:minorTickMark val="none"/>
        <c:tickLblPos val="nextTo"/>
        <c:txPr>
          <a:bodyPr/>
          <a:lstStyle/>
          <a:p>
            <a:pPr>
              <a:defRPr lang="en-US"/>
            </a:pPr>
            <a:endParaRPr lang="en-US"/>
          </a:p>
        </c:txPr>
        <c:crossAx val="92492544"/>
        <c:crosses val="autoZero"/>
        <c:auto val="1"/>
        <c:lblAlgn val="ctr"/>
        <c:lblOffset val="100"/>
        <c:noMultiLvlLbl val="0"/>
      </c:catAx>
      <c:valAx>
        <c:axId val="92492544"/>
        <c:scaling>
          <c:orientation val="minMax"/>
        </c:scaling>
        <c:delete val="0"/>
        <c:axPos val="l"/>
        <c:majorGridlines>
          <c:spPr>
            <a:ln>
              <a:noFill/>
            </a:ln>
          </c:spPr>
        </c:majorGridlines>
        <c:numFmt formatCode="General" sourceLinked="1"/>
        <c:majorTickMark val="out"/>
        <c:minorTickMark val="none"/>
        <c:tickLblPos val="nextTo"/>
        <c:txPr>
          <a:bodyPr/>
          <a:lstStyle/>
          <a:p>
            <a:pPr>
              <a:defRPr lang="en-US"/>
            </a:pPr>
            <a:endParaRPr lang="en-US"/>
          </a:p>
        </c:txPr>
        <c:crossAx val="91868160"/>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850444" y="0"/>
            <a:ext cx="2945659" cy="493633"/>
          </a:xfrm>
          <a:prstGeom prst="rect">
            <a:avLst/>
          </a:prstGeom>
        </p:spPr>
        <p:txBody>
          <a:bodyPr vert="horz" lIns="92930" tIns="46465" rIns="92930" bIns="46465" rtlCol="0"/>
          <a:lstStyle>
            <a:lvl1pPr algn="r">
              <a:defRPr sz="1200"/>
            </a:lvl1pPr>
          </a:lstStyle>
          <a:p>
            <a:fld id="{8B7C8FBB-DAE3-453D-A63B-F9FF008AF64E}" type="datetimeFigureOut">
              <a:rPr lang="en-IN" smtClean="0"/>
              <a:pPr/>
              <a:t>29-04-2017</a:t>
            </a:fld>
            <a:endParaRPr lang="en-IN"/>
          </a:p>
        </p:txBody>
      </p:sp>
      <p:sp>
        <p:nvSpPr>
          <p:cNvPr id="4" name="Slide Image Placeholder 3"/>
          <p:cNvSpPr>
            <a:spLocks noGrp="1" noRot="1" noChangeAspect="1"/>
          </p:cNvSpPr>
          <p:nvPr>
            <p:ph type="sldImg" idx="2"/>
          </p:nvPr>
        </p:nvSpPr>
        <p:spPr>
          <a:xfrm>
            <a:off x="931863" y="741363"/>
            <a:ext cx="4933950" cy="3700462"/>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79768" y="4689515"/>
            <a:ext cx="5438140" cy="4442699"/>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377316"/>
            <a:ext cx="2945659" cy="493633"/>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850444" y="9377316"/>
            <a:ext cx="2945659" cy="493633"/>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xfrm>
            <a:off x="1177925" y="1233488"/>
            <a:ext cx="4441825" cy="3332162"/>
          </a:xfrm>
          <a:ln/>
        </p:spPr>
      </p:sp>
      <p:sp>
        <p:nvSpPr>
          <p:cNvPr id="103427" name="Notes Placeholder 2"/>
          <p:cNvSpPr>
            <a:spLocks noGrp="1"/>
          </p:cNvSpPr>
          <p:nvPr>
            <p:ph type="body" idx="1"/>
          </p:nvPr>
        </p:nvSpPr>
        <p:spPr>
          <a:noFill/>
          <a:ln/>
        </p:spPr>
        <p:txBody>
          <a:bodyPr/>
          <a:lstStyle/>
          <a:p>
            <a:endParaRPr lang="en-US" altLang="en-US" dirty="0" smtClean="0"/>
          </a:p>
        </p:txBody>
      </p:sp>
      <p:sp>
        <p:nvSpPr>
          <p:cNvPr id="103428" name="Slide Number Placeholder 3"/>
          <p:cNvSpPr>
            <a:spLocks noGrp="1"/>
          </p:cNvSpPr>
          <p:nvPr>
            <p:ph type="sldNum" sz="quarter" idx="5"/>
          </p:nvPr>
        </p:nvSpPr>
        <p:spPr>
          <a:noFill/>
        </p:spPr>
        <p:txBody>
          <a:bodyPr/>
          <a:lstStyle/>
          <a:p>
            <a:fld id="{BE6390EE-7199-453E-BA4A-0081D64B7242}" type="slidenum">
              <a:rPr lang="en-IN" altLang="en-US" smtClean="0">
                <a:solidFill>
                  <a:srgbClr val="000000"/>
                </a:solidFill>
              </a:rPr>
              <a:pPr/>
              <a:t>1</a:t>
            </a:fld>
            <a:endParaRPr lang="en-IN" altLang="en-US" smtClean="0">
              <a:solidFill>
                <a:srgbClr val="000000"/>
              </a:solidFill>
            </a:endParaRPr>
          </a:p>
        </p:txBody>
      </p:sp>
    </p:spTree>
    <p:extLst>
      <p:ext uri="{BB962C8B-B14F-4D97-AF65-F5344CB8AC3E}">
        <p14:creationId xmlns:p14="http://schemas.microsoft.com/office/powerpoint/2010/main" val="435321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xfrm>
            <a:off x="6858000" y="6477000"/>
            <a:ext cx="2209800" cy="323850"/>
          </a:xfrm>
          <a:prstGeom prst="rect">
            <a:avLst/>
          </a:prstGeom>
          <a:ln/>
        </p:spPr>
        <p:txBody>
          <a:bodyPr/>
          <a:lstStyle>
            <a:lvl1pPr>
              <a:defRPr/>
            </a:lvl1pPr>
          </a:lstStyle>
          <a:p>
            <a:pPr>
              <a:defRPr/>
            </a:pPr>
            <a:fld id="{29D3455D-2E33-4A06-92E7-0144F4C5F168}"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 name="Chart 173"/>
          <p:cNvGraphicFramePr/>
          <p:nvPr>
            <p:extLst/>
          </p:nvPr>
        </p:nvGraphicFramePr>
        <p:xfrm>
          <a:off x="7112000" y="7821613"/>
          <a:ext cx="2917825" cy="1512887"/>
        </p:xfrm>
        <a:graphic>
          <a:graphicData uri="http://schemas.openxmlformats.org/drawingml/2006/chart">
            <c:chart xmlns:c="http://schemas.openxmlformats.org/drawingml/2006/chart" xmlns:r="http://schemas.openxmlformats.org/officeDocument/2006/relationships" r:id="rId3"/>
          </a:graphicData>
        </a:graphic>
      </p:graphicFrame>
      <p:pic>
        <p:nvPicPr>
          <p:cNvPr id="176" name="Picture 9" descr="advi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325" y="437309"/>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7" name="Straight Connector 176"/>
          <p:cNvCxnSpPr/>
          <p:nvPr/>
        </p:nvCxnSpPr>
        <p:spPr>
          <a:xfrm>
            <a:off x="152400" y="6719046"/>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8" name="Rectangle 40"/>
          <p:cNvSpPr>
            <a:spLocks noChangeArrowheads="1"/>
          </p:cNvSpPr>
          <p:nvPr/>
        </p:nvSpPr>
        <p:spPr bwMode="auto">
          <a:xfrm>
            <a:off x="3205163" y="1080246"/>
            <a:ext cx="5786437" cy="304800"/>
          </a:xfrm>
          <a:prstGeom prst="rect">
            <a:avLst/>
          </a:prstGeom>
          <a:noFill/>
          <a:ln w="9525">
            <a:solidFill>
              <a:schemeClr val="tx1"/>
            </a:solidFill>
            <a:miter lim="800000"/>
            <a:headEnd/>
            <a:tailEnd/>
          </a:ln>
        </p:spPr>
        <p:txBody>
          <a:bodyPr wrap="none"/>
          <a:lstStyle/>
          <a:p>
            <a:pPr eaLnBrk="0" fontAlgn="base" hangingPunct="0">
              <a:spcBef>
                <a:spcPct val="0"/>
              </a:spcBef>
              <a:spcAft>
                <a:spcPct val="0"/>
              </a:spcAft>
              <a:defRPr/>
            </a:pPr>
            <a:r>
              <a:rPr lang="en-US" sz="1400" b="1" dirty="0" smtClean="0">
                <a:solidFill>
                  <a:srgbClr val="0033CC"/>
                </a:solidFill>
                <a:latin typeface="Calibri" pitchFamily="34" charset="0"/>
                <a:cs typeface="Calibri" pitchFamily="34" charset="0"/>
              </a:rPr>
              <a:t>IDEA </a:t>
            </a:r>
            <a:r>
              <a:rPr lang="en-US" sz="1400" dirty="0" smtClean="0">
                <a:solidFill>
                  <a:srgbClr val="0033CC"/>
                </a:solidFill>
                <a:latin typeface="Calibri" pitchFamily="34" charset="0"/>
                <a:cs typeface="Calibri" pitchFamily="34" charset="0"/>
              </a:rPr>
              <a:t>: A189 riveting fixture modified </a:t>
            </a:r>
            <a:r>
              <a:rPr lang="en-US" sz="1400" dirty="0" smtClean="0">
                <a:latin typeface="Calibri" pitchFamily="34" charset="0"/>
                <a:cs typeface="Calibri" pitchFamily="34" charset="0"/>
              </a:rPr>
              <a:t> </a:t>
            </a:r>
            <a:r>
              <a:rPr lang="en-US" sz="1200" dirty="0" smtClean="0">
                <a:latin typeface="Calibri" pitchFamily="34" charset="0"/>
                <a:cs typeface="Calibri" pitchFamily="34" charset="0"/>
              </a:rPr>
              <a:t> </a:t>
            </a:r>
            <a:endParaRPr lang="en-US" altLang="en-US" sz="1400" dirty="0">
              <a:latin typeface="Calibri" pitchFamily="34" charset="0"/>
              <a:cs typeface="Calibri" pitchFamily="34" charset="0"/>
            </a:endParaRPr>
          </a:p>
        </p:txBody>
      </p:sp>
      <p:sp>
        <p:nvSpPr>
          <p:cNvPr id="179" name="Rectangle 2"/>
          <p:cNvSpPr>
            <a:spLocks noChangeArrowheads="1"/>
          </p:cNvSpPr>
          <p:nvPr/>
        </p:nvSpPr>
        <p:spPr bwMode="auto">
          <a:xfrm>
            <a:off x="158750" y="394446"/>
            <a:ext cx="8832850"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180" name="Rectangle 3"/>
          <p:cNvSpPr>
            <a:spLocks noChangeArrowheads="1"/>
          </p:cNvSpPr>
          <p:nvPr/>
        </p:nvSpPr>
        <p:spPr bwMode="auto">
          <a:xfrm>
            <a:off x="158750" y="394446"/>
            <a:ext cx="1447800"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181" name="Rectangle 4"/>
          <p:cNvSpPr>
            <a:spLocks noChangeArrowheads="1"/>
          </p:cNvSpPr>
          <p:nvPr/>
        </p:nvSpPr>
        <p:spPr bwMode="auto">
          <a:xfrm>
            <a:off x="1606550" y="394446"/>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TPM CIRCLE NO :- </a:t>
            </a:r>
            <a:endParaRPr lang="en-US" sz="1050" dirty="0">
              <a:solidFill>
                <a:srgbClr val="0033CC"/>
              </a:solidFill>
              <a:latin typeface="Calibri" pitchFamily="34" charset="0"/>
              <a:cs typeface="Calibri" pitchFamily="34" charset="0"/>
            </a:endParaRPr>
          </a:p>
        </p:txBody>
      </p:sp>
      <p:sp>
        <p:nvSpPr>
          <p:cNvPr id="182" name="Rectangle 5"/>
          <p:cNvSpPr>
            <a:spLocks noChangeArrowheads="1"/>
          </p:cNvSpPr>
          <p:nvPr/>
        </p:nvSpPr>
        <p:spPr bwMode="auto">
          <a:xfrm>
            <a:off x="1606550" y="546846"/>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TPM CIRCLE NAME: </a:t>
            </a:r>
            <a:r>
              <a:rPr lang="en-US" sz="1050" dirty="0">
                <a:solidFill>
                  <a:srgbClr val="000000"/>
                </a:solidFill>
                <a:latin typeface="Calibri" pitchFamily="34" charset="0"/>
                <a:cs typeface="Calibri" pitchFamily="34" charset="0"/>
              </a:rPr>
              <a:t> </a:t>
            </a:r>
          </a:p>
        </p:txBody>
      </p:sp>
      <p:sp>
        <p:nvSpPr>
          <p:cNvPr id="183" name="Rectangle 6"/>
          <p:cNvSpPr>
            <a:spLocks noChangeArrowheads="1"/>
          </p:cNvSpPr>
          <p:nvPr/>
        </p:nvSpPr>
        <p:spPr bwMode="auto">
          <a:xfrm>
            <a:off x="1606550" y="699246"/>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DEPT </a:t>
            </a:r>
            <a:r>
              <a:rPr lang="en-US" sz="1050" b="1" dirty="0" smtClean="0">
                <a:solidFill>
                  <a:srgbClr val="0033CC"/>
                </a:solidFill>
                <a:latin typeface="Calibri" pitchFamily="34" charset="0"/>
                <a:cs typeface="Calibri" pitchFamily="34" charset="0"/>
              </a:rPr>
              <a:t>:- </a:t>
            </a:r>
            <a:r>
              <a:rPr lang="en-US" sz="1050" dirty="0" smtClean="0">
                <a:latin typeface="Calibri" pitchFamily="34" charset="0"/>
                <a:cs typeface="Calibri" pitchFamily="34" charset="0"/>
              </a:rPr>
              <a:t>Machine shop</a:t>
            </a:r>
            <a:r>
              <a:rPr lang="en-US" sz="1050" dirty="0" smtClean="0">
                <a:solidFill>
                  <a:srgbClr val="0033CC"/>
                </a:solidFill>
                <a:latin typeface="Calibri" pitchFamily="34" charset="0"/>
                <a:cs typeface="Calibri" pitchFamily="34" charset="0"/>
              </a:rPr>
              <a:t>.</a:t>
            </a:r>
            <a:endParaRPr lang="en-US" sz="1050" dirty="0">
              <a:solidFill>
                <a:prstClr val="black"/>
              </a:solidFill>
              <a:latin typeface="Calibri" pitchFamily="34" charset="0"/>
              <a:cs typeface="Calibri" pitchFamily="34" charset="0"/>
            </a:endParaRPr>
          </a:p>
        </p:txBody>
      </p:sp>
      <p:sp>
        <p:nvSpPr>
          <p:cNvPr id="184" name="Rectangle 7"/>
          <p:cNvSpPr>
            <a:spLocks noChangeArrowheads="1"/>
          </p:cNvSpPr>
          <p:nvPr/>
        </p:nvSpPr>
        <p:spPr bwMode="auto">
          <a:xfrm>
            <a:off x="158750" y="851646"/>
            <a:ext cx="1143000"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CELL</a:t>
            </a:r>
            <a:r>
              <a:rPr lang="en-US" sz="1050" dirty="0" smtClean="0">
                <a:solidFill>
                  <a:srgbClr val="0033CC"/>
                </a:solidFill>
                <a:latin typeface="Calibri" pitchFamily="34" charset="0"/>
                <a:cs typeface="Calibri" pitchFamily="34" charset="0"/>
              </a:rPr>
              <a:t>:-A189 </a:t>
            </a:r>
            <a:endParaRPr lang="en-US" sz="1050" dirty="0">
              <a:solidFill>
                <a:prstClr val="black"/>
              </a:solidFill>
              <a:latin typeface="Calibri" pitchFamily="34" charset="0"/>
              <a:cs typeface="Calibri" pitchFamily="34" charset="0"/>
            </a:endParaRPr>
          </a:p>
        </p:txBody>
      </p:sp>
      <p:sp>
        <p:nvSpPr>
          <p:cNvPr id="185" name="Rectangle 8"/>
          <p:cNvSpPr>
            <a:spLocks noChangeArrowheads="1"/>
          </p:cNvSpPr>
          <p:nvPr/>
        </p:nvSpPr>
        <p:spPr bwMode="auto">
          <a:xfrm>
            <a:off x="1301750" y="851646"/>
            <a:ext cx="1903413"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CELL NAME</a:t>
            </a:r>
            <a:r>
              <a:rPr lang="en-US" sz="1050" b="1" dirty="0" smtClean="0">
                <a:solidFill>
                  <a:srgbClr val="0033CC"/>
                </a:solidFill>
                <a:latin typeface="Calibri" pitchFamily="34" charset="0"/>
                <a:cs typeface="Calibri" pitchFamily="34" charset="0"/>
              </a:rPr>
              <a:t>:-</a:t>
            </a:r>
            <a:r>
              <a:rPr lang="en-US" sz="1050" b="1" dirty="0" smtClean="0">
                <a:latin typeface="Calibri" pitchFamily="34" charset="0"/>
                <a:cs typeface="Calibri" pitchFamily="34" charset="0"/>
              </a:rPr>
              <a:t>Drum Change </a:t>
            </a:r>
            <a:endParaRPr lang="en-US" sz="1050" dirty="0">
              <a:latin typeface="Calibri" pitchFamily="34" charset="0"/>
              <a:cs typeface="Calibri" pitchFamily="34" charset="0"/>
            </a:endParaRPr>
          </a:p>
        </p:txBody>
      </p:sp>
      <p:sp>
        <p:nvSpPr>
          <p:cNvPr id="186" name="Rectangle 9"/>
          <p:cNvSpPr>
            <a:spLocks noChangeArrowheads="1"/>
          </p:cNvSpPr>
          <p:nvPr/>
        </p:nvSpPr>
        <p:spPr bwMode="auto">
          <a:xfrm>
            <a:off x="3586163" y="3944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ACTIVITY</a:t>
            </a:r>
          </a:p>
        </p:txBody>
      </p:sp>
      <p:sp>
        <p:nvSpPr>
          <p:cNvPr id="187" name="Rectangle 10"/>
          <p:cNvSpPr>
            <a:spLocks noChangeArrowheads="1"/>
          </p:cNvSpPr>
          <p:nvPr/>
        </p:nvSpPr>
        <p:spPr bwMode="auto">
          <a:xfrm>
            <a:off x="3586163" y="5468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LOSS NO. / STEP</a:t>
            </a:r>
          </a:p>
        </p:txBody>
      </p:sp>
      <p:sp>
        <p:nvSpPr>
          <p:cNvPr id="188" name="Rectangle 11"/>
          <p:cNvSpPr>
            <a:spLocks noChangeArrowheads="1"/>
          </p:cNvSpPr>
          <p:nvPr/>
        </p:nvSpPr>
        <p:spPr bwMode="auto">
          <a:xfrm>
            <a:off x="3586163" y="6992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RESULT AREA</a:t>
            </a:r>
          </a:p>
        </p:txBody>
      </p:sp>
      <p:sp>
        <p:nvSpPr>
          <p:cNvPr id="189" name="Rectangle 12"/>
          <p:cNvSpPr>
            <a:spLocks noChangeArrowheads="1"/>
          </p:cNvSpPr>
          <p:nvPr/>
        </p:nvSpPr>
        <p:spPr bwMode="auto">
          <a:xfrm>
            <a:off x="3205163" y="851646"/>
            <a:ext cx="3121025"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MACHINE / STAGE  </a:t>
            </a:r>
            <a:r>
              <a:rPr lang="en-US" sz="1050" b="1" dirty="0" smtClean="0">
                <a:solidFill>
                  <a:srgbClr val="0033CC"/>
                </a:solidFill>
                <a:latin typeface="Calibri" pitchFamily="34" charset="0"/>
                <a:cs typeface="Calibri" pitchFamily="34" charset="0"/>
              </a:rPr>
              <a:t>:-Rivet   </a:t>
            </a:r>
            <a:r>
              <a:rPr lang="en-US" sz="1050" b="1" dirty="0" smtClean="0">
                <a:latin typeface="Calibri" pitchFamily="34" charset="0"/>
                <a:cs typeface="Calibri" pitchFamily="34" charset="0"/>
              </a:rPr>
              <a:t> </a:t>
            </a:r>
            <a:endParaRPr lang="en-US" sz="1050" dirty="0">
              <a:latin typeface="Calibri" pitchFamily="34" charset="0"/>
              <a:cs typeface="Calibri" pitchFamily="34" charset="0"/>
            </a:endParaRPr>
          </a:p>
        </p:txBody>
      </p:sp>
      <p:sp>
        <p:nvSpPr>
          <p:cNvPr id="190" name="Rectangle 13"/>
          <p:cNvSpPr>
            <a:spLocks noChangeArrowheads="1"/>
          </p:cNvSpPr>
          <p:nvPr/>
        </p:nvSpPr>
        <p:spPr bwMode="auto">
          <a:xfrm>
            <a:off x="6326188" y="851646"/>
            <a:ext cx="2665412"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OPERATION  </a:t>
            </a:r>
            <a:r>
              <a:rPr lang="en-US" sz="1050" dirty="0" smtClean="0">
                <a:solidFill>
                  <a:srgbClr val="0033CC"/>
                </a:solidFill>
                <a:latin typeface="Calibri" pitchFamily="34" charset="0"/>
                <a:cs typeface="Calibri" pitchFamily="34" charset="0"/>
              </a:rPr>
              <a:t>:-</a:t>
            </a:r>
            <a:endParaRPr lang="en-US" sz="1050" dirty="0">
              <a:latin typeface="Calibri" pitchFamily="34" charset="0"/>
              <a:cs typeface="Calibri" pitchFamily="34" charset="0"/>
            </a:endParaRPr>
          </a:p>
        </p:txBody>
      </p:sp>
      <p:sp>
        <p:nvSpPr>
          <p:cNvPr id="191" name="Rectangle 14"/>
          <p:cNvSpPr>
            <a:spLocks noChangeArrowheads="1"/>
          </p:cNvSpPr>
          <p:nvPr/>
        </p:nvSpPr>
        <p:spPr bwMode="auto">
          <a:xfrm>
            <a:off x="4803775" y="3944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KK</a:t>
            </a:r>
          </a:p>
        </p:txBody>
      </p:sp>
      <p:sp>
        <p:nvSpPr>
          <p:cNvPr id="192" name="Rectangle 15"/>
          <p:cNvSpPr>
            <a:spLocks noChangeArrowheads="1"/>
          </p:cNvSpPr>
          <p:nvPr/>
        </p:nvSpPr>
        <p:spPr bwMode="auto">
          <a:xfrm>
            <a:off x="7240588" y="394446"/>
            <a:ext cx="1751012"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193" name="WordArt 16"/>
          <p:cNvSpPr>
            <a:spLocks noChangeArrowheads="1" noChangeShapeType="1" noTextEdit="1"/>
          </p:cNvSpPr>
          <p:nvPr/>
        </p:nvSpPr>
        <p:spPr bwMode="auto">
          <a:xfrm>
            <a:off x="7316788" y="470646"/>
            <a:ext cx="1598612" cy="271463"/>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IN" sz="1050" kern="10" smtClean="0">
                <a:ln w="9525">
                  <a:solidFill>
                    <a:srgbClr val="000000"/>
                  </a:solidFill>
                  <a:round/>
                  <a:headEnd/>
                  <a:tailEnd/>
                </a:ln>
                <a:solidFill>
                  <a:srgbClr val="1F497D"/>
                </a:solidFill>
                <a:latin typeface="Calibri"/>
                <a:cs typeface="Arial" charset="0"/>
              </a:rPr>
              <a:t>KAIZEN  IDEA SHEET</a:t>
            </a:r>
          </a:p>
        </p:txBody>
      </p:sp>
      <p:sp>
        <p:nvSpPr>
          <p:cNvPr id="194" name="Rectangle 17"/>
          <p:cNvSpPr>
            <a:spLocks noChangeArrowheads="1"/>
          </p:cNvSpPr>
          <p:nvPr/>
        </p:nvSpPr>
        <p:spPr bwMode="auto">
          <a:xfrm>
            <a:off x="5108575" y="394446"/>
            <a:ext cx="304800" cy="152400"/>
          </a:xfrm>
          <a:prstGeom prst="rect">
            <a:avLst/>
          </a:prstGeom>
          <a:solidFill>
            <a:srgbClr val="92D050"/>
          </a:solid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QM</a:t>
            </a:r>
          </a:p>
        </p:txBody>
      </p:sp>
      <p:sp>
        <p:nvSpPr>
          <p:cNvPr id="195" name="Rectangle 18"/>
          <p:cNvSpPr>
            <a:spLocks noChangeArrowheads="1"/>
          </p:cNvSpPr>
          <p:nvPr/>
        </p:nvSpPr>
        <p:spPr bwMode="auto">
          <a:xfrm>
            <a:off x="5413375" y="394446"/>
            <a:ext cx="304800" cy="152400"/>
          </a:xfrm>
          <a:prstGeom prst="rect">
            <a:avLst/>
          </a:prstGeom>
          <a:solidFill>
            <a:schemeClr val="bg1"/>
          </a:solid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PM</a:t>
            </a:r>
          </a:p>
        </p:txBody>
      </p:sp>
      <p:sp>
        <p:nvSpPr>
          <p:cNvPr id="196" name="Rectangle 19"/>
          <p:cNvSpPr>
            <a:spLocks noChangeArrowheads="1"/>
          </p:cNvSpPr>
          <p:nvPr/>
        </p:nvSpPr>
        <p:spPr bwMode="auto">
          <a:xfrm>
            <a:off x="5718175" y="394446"/>
            <a:ext cx="303213"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JH</a:t>
            </a:r>
          </a:p>
        </p:txBody>
      </p:sp>
      <p:sp>
        <p:nvSpPr>
          <p:cNvPr id="197" name="Rectangle 20"/>
          <p:cNvSpPr>
            <a:spLocks noChangeArrowheads="1"/>
          </p:cNvSpPr>
          <p:nvPr/>
        </p:nvSpPr>
        <p:spPr bwMode="auto">
          <a:xfrm>
            <a:off x="6021388" y="3944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SHE</a:t>
            </a:r>
          </a:p>
        </p:txBody>
      </p:sp>
      <p:sp>
        <p:nvSpPr>
          <p:cNvPr id="198" name="Rectangle 21"/>
          <p:cNvSpPr>
            <a:spLocks noChangeArrowheads="1"/>
          </p:cNvSpPr>
          <p:nvPr/>
        </p:nvSpPr>
        <p:spPr bwMode="auto">
          <a:xfrm>
            <a:off x="6326188" y="3944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OT</a:t>
            </a:r>
          </a:p>
        </p:txBody>
      </p:sp>
      <p:sp>
        <p:nvSpPr>
          <p:cNvPr id="199" name="Rectangle 22"/>
          <p:cNvSpPr>
            <a:spLocks noChangeArrowheads="1"/>
          </p:cNvSpPr>
          <p:nvPr/>
        </p:nvSpPr>
        <p:spPr bwMode="auto">
          <a:xfrm>
            <a:off x="6630988" y="394446"/>
            <a:ext cx="304800" cy="152400"/>
          </a:xfrm>
          <a:prstGeom prst="rect">
            <a:avLst/>
          </a:prstGeom>
          <a:solidFill>
            <a:schemeClr val="bg1"/>
          </a:solidFill>
          <a:ln w="9525">
            <a:solidFill>
              <a:schemeClr val="bg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DM</a:t>
            </a:r>
          </a:p>
        </p:txBody>
      </p:sp>
      <p:sp>
        <p:nvSpPr>
          <p:cNvPr id="200" name="Rectangle 23"/>
          <p:cNvSpPr>
            <a:spLocks noChangeArrowheads="1"/>
          </p:cNvSpPr>
          <p:nvPr/>
        </p:nvSpPr>
        <p:spPr bwMode="auto">
          <a:xfrm>
            <a:off x="6935788" y="3944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E&amp;T</a:t>
            </a:r>
          </a:p>
        </p:txBody>
      </p:sp>
      <p:sp>
        <p:nvSpPr>
          <p:cNvPr id="201" name="Rectangle 24"/>
          <p:cNvSpPr>
            <a:spLocks noChangeArrowheads="1"/>
          </p:cNvSpPr>
          <p:nvPr/>
        </p:nvSpPr>
        <p:spPr bwMode="auto">
          <a:xfrm>
            <a:off x="4803775"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2" name="Rectangle 25"/>
          <p:cNvSpPr>
            <a:spLocks noChangeArrowheads="1"/>
          </p:cNvSpPr>
          <p:nvPr/>
        </p:nvSpPr>
        <p:spPr bwMode="auto">
          <a:xfrm>
            <a:off x="5108575"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3" name="Rectangle 26"/>
          <p:cNvSpPr>
            <a:spLocks noChangeArrowheads="1"/>
          </p:cNvSpPr>
          <p:nvPr/>
        </p:nvSpPr>
        <p:spPr bwMode="auto">
          <a:xfrm>
            <a:off x="5413375"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4" name="Rectangle 27"/>
          <p:cNvSpPr>
            <a:spLocks noChangeArrowheads="1"/>
          </p:cNvSpPr>
          <p:nvPr/>
        </p:nvSpPr>
        <p:spPr bwMode="auto">
          <a:xfrm>
            <a:off x="5718175" y="546846"/>
            <a:ext cx="303213"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5" name="Rectangle 28"/>
          <p:cNvSpPr>
            <a:spLocks noChangeArrowheads="1"/>
          </p:cNvSpPr>
          <p:nvPr/>
        </p:nvSpPr>
        <p:spPr bwMode="auto">
          <a:xfrm>
            <a:off x="60213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6" name="Rectangle 29"/>
          <p:cNvSpPr>
            <a:spLocks noChangeArrowheads="1"/>
          </p:cNvSpPr>
          <p:nvPr/>
        </p:nvSpPr>
        <p:spPr bwMode="auto">
          <a:xfrm>
            <a:off x="63261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7" name="Rectangle 30"/>
          <p:cNvSpPr>
            <a:spLocks noChangeArrowheads="1"/>
          </p:cNvSpPr>
          <p:nvPr/>
        </p:nvSpPr>
        <p:spPr bwMode="auto">
          <a:xfrm>
            <a:off x="66309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8" name="Rectangle 31"/>
          <p:cNvSpPr>
            <a:spLocks noChangeArrowheads="1"/>
          </p:cNvSpPr>
          <p:nvPr/>
        </p:nvSpPr>
        <p:spPr bwMode="auto">
          <a:xfrm>
            <a:off x="69357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9" name="Rectangle 32"/>
          <p:cNvSpPr>
            <a:spLocks noChangeArrowheads="1"/>
          </p:cNvSpPr>
          <p:nvPr/>
        </p:nvSpPr>
        <p:spPr bwMode="auto">
          <a:xfrm>
            <a:off x="4803775" y="699246"/>
            <a:ext cx="304800" cy="152400"/>
          </a:xfrm>
          <a:prstGeom prst="rect">
            <a:avLst/>
          </a:prstGeom>
          <a:solidFill>
            <a:srgbClr val="00B050"/>
          </a:solid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P</a:t>
            </a:r>
          </a:p>
        </p:txBody>
      </p:sp>
      <p:sp>
        <p:nvSpPr>
          <p:cNvPr id="210" name="Rectangle 33"/>
          <p:cNvSpPr>
            <a:spLocks noChangeArrowheads="1"/>
          </p:cNvSpPr>
          <p:nvPr/>
        </p:nvSpPr>
        <p:spPr bwMode="auto">
          <a:xfrm>
            <a:off x="5108575" y="699246"/>
            <a:ext cx="304800" cy="152400"/>
          </a:xfrm>
          <a:prstGeom prst="rect">
            <a:avLst/>
          </a:prstGeom>
          <a:solidFill>
            <a:srgbClr val="92D050"/>
          </a:solid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dirty="0">
                <a:solidFill>
                  <a:srgbClr val="000000"/>
                </a:solidFill>
                <a:latin typeface="Calibri" pitchFamily="34" charset="0"/>
                <a:cs typeface="Calibri" pitchFamily="34" charset="0"/>
              </a:rPr>
              <a:t>Q</a:t>
            </a:r>
          </a:p>
        </p:txBody>
      </p:sp>
      <p:sp>
        <p:nvSpPr>
          <p:cNvPr id="211" name="Rectangle 34"/>
          <p:cNvSpPr>
            <a:spLocks noChangeArrowheads="1"/>
          </p:cNvSpPr>
          <p:nvPr/>
        </p:nvSpPr>
        <p:spPr bwMode="auto">
          <a:xfrm>
            <a:off x="5413375" y="699246"/>
            <a:ext cx="608013" cy="152400"/>
          </a:xfrm>
          <a:prstGeom prst="rect">
            <a:avLst/>
          </a:prstGeom>
          <a:solidFill>
            <a:schemeClr val="bg1"/>
          </a:solidFill>
          <a:ln w="9525">
            <a:solidFill>
              <a:schemeClr val="tx1"/>
            </a:solidFill>
            <a:miter lim="800000"/>
            <a:headEnd/>
            <a:tailEnd/>
          </a:ln>
        </p:spPr>
        <p:txBody>
          <a:bodyPr wrap="none" anchor="ctr"/>
          <a:lstStyle/>
          <a:p>
            <a:pP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A</a:t>
            </a:r>
          </a:p>
        </p:txBody>
      </p:sp>
      <p:sp>
        <p:nvSpPr>
          <p:cNvPr id="212" name="Rectangle 35"/>
          <p:cNvSpPr>
            <a:spLocks noChangeArrowheads="1"/>
          </p:cNvSpPr>
          <p:nvPr/>
        </p:nvSpPr>
        <p:spPr bwMode="auto">
          <a:xfrm>
            <a:off x="6021388" y="6992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C</a:t>
            </a:r>
          </a:p>
        </p:txBody>
      </p:sp>
      <p:sp>
        <p:nvSpPr>
          <p:cNvPr id="213" name="Rectangle 36"/>
          <p:cNvSpPr>
            <a:spLocks noChangeArrowheads="1"/>
          </p:cNvSpPr>
          <p:nvPr/>
        </p:nvSpPr>
        <p:spPr bwMode="auto">
          <a:xfrm>
            <a:off x="6326188" y="6992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D</a:t>
            </a:r>
          </a:p>
        </p:txBody>
      </p:sp>
      <p:sp>
        <p:nvSpPr>
          <p:cNvPr id="214" name="Rectangle 37"/>
          <p:cNvSpPr>
            <a:spLocks noChangeArrowheads="1"/>
          </p:cNvSpPr>
          <p:nvPr/>
        </p:nvSpPr>
        <p:spPr bwMode="auto">
          <a:xfrm>
            <a:off x="6630988" y="699246"/>
            <a:ext cx="304800" cy="152400"/>
          </a:xfrm>
          <a:prstGeom prst="rect">
            <a:avLst/>
          </a:prstGeom>
          <a:solidFill>
            <a:schemeClr val="bg1"/>
          </a:solid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S</a:t>
            </a:r>
          </a:p>
        </p:txBody>
      </p:sp>
      <p:sp>
        <p:nvSpPr>
          <p:cNvPr id="215" name="Rectangle 38"/>
          <p:cNvSpPr>
            <a:spLocks noChangeArrowheads="1"/>
          </p:cNvSpPr>
          <p:nvPr/>
        </p:nvSpPr>
        <p:spPr bwMode="auto">
          <a:xfrm>
            <a:off x="6935788" y="6992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M</a:t>
            </a:r>
          </a:p>
        </p:txBody>
      </p:sp>
      <p:sp>
        <p:nvSpPr>
          <p:cNvPr id="217" name="Rectangle 41"/>
          <p:cNvSpPr>
            <a:spLocks noChangeArrowheads="1"/>
          </p:cNvSpPr>
          <p:nvPr/>
        </p:nvSpPr>
        <p:spPr bwMode="auto">
          <a:xfrm>
            <a:off x="168275" y="1461246"/>
            <a:ext cx="3025775" cy="457200"/>
          </a:xfrm>
          <a:prstGeom prst="rect">
            <a:avLst/>
          </a:prstGeom>
          <a:noFill/>
          <a:ln w="9525">
            <a:solidFill>
              <a:schemeClr val="tx1"/>
            </a:solidFill>
            <a:miter lim="800000"/>
            <a:headEnd/>
            <a:tailEnd/>
          </a:ln>
        </p:spPr>
        <p:txBody>
          <a:bodyPr anchor="t"/>
          <a:lstStyle/>
          <a:p>
            <a:pPr eaLnBrk="0" fontAlgn="base" hangingPunct="0">
              <a:spcBef>
                <a:spcPct val="0"/>
              </a:spcBef>
              <a:spcAft>
                <a:spcPct val="0"/>
              </a:spcAft>
              <a:defRPr/>
            </a:pPr>
            <a:r>
              <a:rPr lang="en-US" altLang="en-US" sz="1200" b="1" dirty="0">
                <a:solidFill>
                  <a:srgbClr val="0033CC"/>
                </a:solidFill>
                <a:latin typeface="Calibri" pitchFamily="34" charset="0"/>
                <a:cs typeface="Arial" charset="0"/>
              </a:rPr>
              <a:t>Problem present status </a:t>
            </a:r>
            <a:r>
              <a:rPr lang="en-US" altLang="en-US" sz="1200" b="1" dirty="0" smtClean="0">
                <a:latin typeface="Calibri" pitchFamily="34" charset="0"/>
                <a:cs typeface="Arial" charset="0"/>
              </a:rPr>
              <a:t>:</a:t>
            </a:r>
            <a:r>
              <a:rPr lang="en-US" altLang="en-US" sz="900" b="1" dirty="0" smtClean="0">
                <a:latin typeface="Calibri" pitchFamily="34" charset="0"/>
                <a:cs typeface="Arial" charset="0"/>
              </a:rPr>
              <a:t> </a:t>
            </a:r>
            <a:r>
              <a:rPr lang="en-US" altLang="en-US" sz="1000" dirty="0" smtClean="0">
                <a:latin typeface="Calibri" pitchFamily="34" charset="0"/>
                <a:cs typeface="Arial" charset="0"/>
              </a:rPr>
              <a:t> </a:t>
            </a:r>
            <a:endParaRPr lang="en-US" altLang="en-US" sz="1100" dirty="0">
              <a:solidFill>
                <a:srgbClr val="000000"/>
              </a:solidFill>
              <a:latin typeface="Calibri" pitchFamily="34" charset="0"/>
              <a:cs typeface="Arial" charset="0"/>
            </a:endParaRPr>
          </a:p>
        </p:txBody>
      </p:sp>
      <p:sp>
        <p:nvSpPr>
          <p:cNvPr id="218" name="Rectangle 43"/>
          <p:cNvSpPr>
            <a:spLocks noChangeArrowheads="1"/>
          </p:cNvSpPr>
          <p:nvPr/>
        </p:nvSpPr>
        <p:spPr bwMode="auto">
          <a:xfrm>
            <a:off x="3200400" y="1357298"/>
            <a:ext cx="3273425" cy="27432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sz="1100" b="1" dirty="0" smtClean="0">
                <a:solidFill>
                  <a:srgbClr val="0033CC"/>
                </a:solidFill>
                <a:latin typeface="Calibri" pitchFamily="34" charset="0"/>
                <a:cs typeface="Calibri" pitchFamily="34" charset="0"/>
              </a:rPr>
              <a:t>COUNTERMEASUR</a:t>
            </a:r>
            <a:r>
              <a:rPr lang="en-US" sz="1050" b="1" dirty="0" smtClean="0">
                <a:solidFill>
                  <a:srgbClr val="0033CC"/>
                </a:solidFill>
                <a:latin typeface="Calibri" pitchFamily="34" charset="0"/>
                <a:cs typeface="Calibri" pitchFamily="34" charset="0"/>
              </a:rPr>
              <a:t>E</a:t>
            </a:r>
            <a:r>
              <a:rPr lang="en-US" sz="1050" b="1" dirty="0" smtClean="0">
                <a:solidFill>
                  <a:srgbClr val="000000"/>
                </a:solidFill>
                <a:latin typeface="Calibri" pitchFamily="34" charset="0"/>
                <a:cs typeface="Calibri" pitchFamily="34" charset="0"/>
              </a:rPr>
              <a:t>: Provide to side support can be stop deflection  </a:t>
            </a:r>
            <a:endParaRPr lang="en-US" sz="1050" dirty="0">
              <a:solidFill>
                <a:srgbClr val="000000"/>
              </a:solidFill>
              <a:latin typeface="Calibri" pitchFamily="34" charset="0"/>
              <a:cs typeface="Calibri" pitchFamily="34" charset="0"/>
            </a:endParaRPr>
          </a:p>
        </p:txBody>
      </p:sp>
      <p:sp>
        <p:nvSpPr>
          <p:cNvPr id="219" name="Rectangle 44"/>
          <p:cNvSpPr>
            <a:spLocks noChangeArrowheads="1"/>
          </p:cNvSpPr>
          <p:nvPr/>
        </p:nvSpPr>
        <p:spPr bwMode="auto">
          <a:xfrm>
            <a:off x="6478588" y="1385046"/>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BENCHMARK</a:t>
            </a:r>
          </a:p>
        </p:txBody>
      </p:sp>
      <p:sp>
        <p:nvSpPr>
          <p:cNvPr id="220" name="Rectangle 45"/>
          <p:cNvSpPr>
            <a:spLocks noChangeArrowheads="1"/>
          </p:cNvSpPr>
          <p:nvPr/>
        </p:nvSpPr>
        <p:spPr bwMode="auto">
          <a:xfrm>
            <a:off x="6478588" y="1537446"/>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TARGET</a:t>
            </a:r>
          </a:p>
        </p:txBody>
      </p:sp>
      <p:sp>
        <p:nvSpPr>
          <p:cNvPr id="221" name="Rectangle 46"/>
          <p:cNvSpPr>
            <a:spLocks noChangeArrowheads="1"/>
          </p:cNvSpPr>
          <p:nvPr/>
        </p:nvSpPr>
        <p:spPr bwMode="auto">
          <a:xfrm>
            <a:off x="6478588" y="1689846"/>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KAIZEN START</a:t>
            </a:r>
          </a:p>
        </p:txBody>
      </p:sp>
      <p:sp>
        <p:nvSpPr>
          <p:cNvPr id="223" name="Rectangle 48"/>
          <p:cNvSpPr>
            <a:spLocks noChangeArrowheads="1"/>
          </p:cNvSpPr>
          <p:nvPr/>
        </p:nvSpPr>
        <p:spPr bwMode="auto">
          <a:xfrm>
            <a:off x="7773988" y="13850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 </a:t>
            </a:r>
            <a:endParaRPr lang="en-US" sz="1050" dirty="0">
              <a:solidFill>
                <a:prstClr val="black"/>
              </a:solidFill>
              <a:latin typeface="Calibri" pitchFamily="34" charset="0"/>
              <a:cs typeface="Calibri" pitchFamily="34" charset="0"/>
            </a:endParaRPr>
          </a:p>
        </p:txBody>
      </p:sp>
      <p:sp>
        <p:nvSpPr>
          <p:cNvPr id="224" name="Rectangle 49"/>
          <p:cNvSpPr>
            <a:spLocks noChangeArrowheads="1"/>
          </p:cNvSpPr>
          <p:nvPr/>
        </p:nvSpPr>
        <p:spPr bwMode="auto">
          <a:xfrm>
            <a:off x="7773988" y="15374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0</a:t>
            </a:r>
            <a:endParaRPr lang="en-US" sz="1050" dirty="0">
              <a:solidFill>
                <a:prstClr val="black"/>
              </a:solidFill>
              <a:latin typeface="Calibri" pitchFamily="34" charset="0"/>
              <a:cs typeface="Calibri" pitchFamily="34" charset="0"/>
            </a:endParaRPr>
          </a:p>
        </p:txBody>
      </p:sp>
      <p:sp>
        <p:nvSpPr>
          <p:cNvPr id="225" name="Rectangle 50"/>
          <p:cNvSpPr>
            <a:spLocks noChangeArrowheads="1"/>
          </p:cNvSpPr>
          <p:nvPr/>
        </p:nvSpPr>
        <p:spPr bwMode="auto">
          <a:xfrm>
            <a:off x="7773988" y="16898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3.12.2016</a:t>
            </a:r>
            <a:endParaRPr lang="en-US" sz="1050" dirty="0">
              <a:solidFill>
                <a:prstClr val="black"/>
              </a:solidFill>
              <a:latin typeface="Calibri" pitchFamily="34" charset="0"/>
              <a:cs typeface="Calibri" pitchFamily="34" charset="0"/>
            </a:endParaRPr>
          </a:p>
        </p:txBody>
      </p:sp>
      <p:sp>
        <p:nvSpPr>
          <p:cNvPr id="226" name="Rectangle 51"/>
          <p:cNvSpPr>
            <a:spLocks noChangeArrowheads="1"/>
          </p:cNvSpPr>
          <p:nvPr/>
        </p:nvSpPr>
        <p:spPr bwMode="auto">
          <a:xfrm>
            <a:off x="7773988" y="18422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16 .12.2106</a:t>
            </a:r>
            <a:endParaRPr lang="en-US" sz="1050" dirty="0">
              <a:solidFill>
                <a:prstClr val="black"/>
              </a:solidFill>
              <a:latin typeface="Calibri" pitchFamily="34" charset="0"/>
              <a:cs typeface="Calibri" pitchFamily="34" charset="0"/>
            </a:endParaRPr>
          </a:p>
        </p:txBody>
      </p:sp>
      <p:sp>
        <p:nvSpPr>
          <p:cNvPr id="227" name="Rectangle 52"/>
          <p:cNvSpPr>
            <a:spLocks noChangeArrowheads="1"/>
          </p:cNvSpPr>
          <p:nvPr/>
        </p:nvSpPr>
        <p:spPr bwMode="auto">
          <a:xfrm>
            <a:off x="6477000" y="2129583"/>
            <a:ext cx="2514600" cy="493713"/>
          </a:xfrm>
          <a:prstGeom prst="rect">
            <a:avLst/>
          </a:prstGeom>
          <a:noFill/>
          <a:ln w="9525">
            <a:solidFill>
              <a:schemeClr val="tx1"/>
            </a:solidFill>
            <a:miter lim="800000"/>
            <a:headEnd/>
            <a:tailEnd/>
          </a:ln>
          <a:extLst/>
        </p:spPr>
        <p:txBody>
          <a:bodyPr wrap="none" anchor="t"/>
          <a:lstStyle/>
          <a:p>
            <a:pPr eaLnBrk="0" fontAlgn="base" hangingPunct="0">
              <a:spcBef>
                <a:spcPct val="0"/>
              </a:spcBef>
              <a:spcAft>
                <a:spcPct val="0"/>
              </a:spcAft>
              <a:defRPr/>
            </a:pPr>
            <a:r>
              <a:rPr lang="en-US" altLang="en-US" sz="1050" b="1" dirty="0">
                <a:solidFill>
                  <a:srgbClr val="0033CC"/>
                </a:solidFill>
                <a:latin typeface="Calibri" pitchFamily="34" charset="0"/>
                <a:cs typeface="Calibri" pitchFamily="34" charset="0"/>
              </a:rPr>
              <a:t>TEAM </a:t>
            </a:r>
            <a:r>
              <a:rPr lang="en-US" altLang="en-US" sz="1050" b="1" dirty="0" smtClean="0">
                <a:solidFill>
                  <a:srgbClr val="0033CC"/>
                </a:solidFill>
                <a:latin typeface="Calibri" pitchFamily="34" charset="0"/>
                <a:cs typeface="Calibri" pitchFamily="34" charset="0"/>
              </a:rPr>
              <a:t>MEMBER: Someshwar , </a:t>
            </a:r>
            <a:r>
              <a:rPr lang="en-US" altLang="en-US" sz="1050" dirty="0" smtClean="0">
                <a:latin typeface="Calibri" pitchFamily="34" charset="0"/>
                <a:cs typeface="Calibri" pitchFamily="34" charset="0"/>
              </a:rPr>
              <a:t> </a:t>
            </a:r>
            <a:endParaRPr lang="en-US" altLang="en-US" sz="1000" dirty="0">
              <a:latin typeface="Calibri" pitchFamily="34" charset="0"/>
              <a:cs typeface="Calibri" pitchFamily="34" charset="0"/>
            </a:endParaRPr>
          </a:p>
        </p:txBody>
      </p:sp>
      <p:sp>
        <p:nvSpPr>
          <p:cNvPr id="228" name="Rectangle 55"/>
          <p:cNvSpPr>
            <a:spLocks noChangeArrowheads="1"/>
          </p:cNvSpPr>
          <p:nvPr/>
        </p:nvSpPr>
        <p:spPr bwMode="auto">
          <a:xfrm>
            <a:off x="6478588" y="2489945"/>
            <a:ext cx="2513012" cy="1022031"/>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altLang="en-US" sz="1050" b="1" dirty="0">
                <a:solidFill>
                  <a:srgbClr val="0033CC"/>
                </a:solidFill>
                <a:latin typeface="Calibri" pitchFamily="34" charset="0"/>
                <a:cs typeface="Calibri" pitchFamily="34" charset="0"/>
              </a:rPr>
              <a:t>BENEFITS </a:t>
            </a:r>
            <a:r>
              <a:rPr lang="en-US" altLang="en-US" sz="1050" b="1" dirty="0" smtClean="0">
                <a:solidFill>
                  <a:srgbClr val="0033CC"/>
                </a:solidFill>
                <a:latin typeface="Calibri" pitchFamily="34" charset="0"/>
                <a:cs typeface="Calibri" pitchFamily="34" charset="0"/>
              </a:rPr>
              <a:t>: Reduce </a:t>
            </a:r>
            <a:r>
              <a:rPr lang="en-US" altLang="en-US" sz="1050" b="1" dirty="0" smtClean="0">
                <a:solidFill>
                  <a:srgbClr val="0033CC"/>
                </a:solidFill>
                <a:latin typeface="Calibri" pitchFamily="34" charset="0"/>
                <a:cs typeface="Calibri" pitchFamily="34" charset="0"/>
              </a:rPr>
              <a:t>I</a:t>
            </a:r>
            <a:r>
              <a:rPr lang="en-US" altLang="en-US" sz="1050" b="1" dirty="0" smtClean="0">
                <a:solidFill>
                  <a:srgbClr val="0033CC"/>
                </a:solidFill>
                <a:latin typeface="Calibri" pitchFamily="34" charset="0"/>
                <a:cs typeface="Calibri" pitchFamily="34" charset="0"/>
              </a:rPr>
              <a:t>n-house  Rejection </a:t>
            </a:r>
          </a:p>
          <a:p>
            <a:pPr eaLnBrk="0" fontAlgn="base" hangingPunct="0">
              <a:spcBef>
                <a:spcPct val="0"/>
              </a:spcBef>
              <a:spcAft>
                <a:spcPct val="0"/>
              </a:spcAft>
              <a:defRPr/>
            </a:pPr>
            <a:r>
              <a:rPr lang="en-US" altLang="en-US" sz="1050" b="1" dirty="0" smtClean="0">
                <a:solidFill>
                  <a:srgbClr val="0033CC"/>
                </a:solidFill>
                <a:latin typeface="Calibri" pitchFamily="34" charset="0"/>
                <a:cs typeface="Calibri" pitchFamily="34" charset="0"/>
              </a:rPr>
              <a:t>, </a:t>
            </a:r>
            <a:r>
              <a:rPr lang="en-US" altLang="en-US" sz="1050" b="1" dirty="0" smtClean="0">
                <a:solidFill>
                  <a:srgbClr val="0033CC"/>
                </a:solidFill>
                <a:latin typeface="Calibri" pitchFamily="34" charset="0"/>
                <a:cs typeface="Calibri" pitchFamily="34" charset="0"/>
              </a:rPr>
              <a:t>R</a:t>
            </a:r>
            <a:r>
              <a:rPr lang="en-US" altLang="en-US" sz="1050" b="1" dirty="0" smtClean="0">
                <a:solidFill>
                  <a:srgbClr val="0033CC"/>
                </a:solidFill>
                <a:latin typeface="Calibri" pitchFamily="34" charset="0"/>
                <a:cs typeface="Calibri" pitchFamily="34" charset="0"/>
              </a:rPr>
              <a:t>ework tim</a:t>
            </a:r>
            <a:r>
              <a:rPr lang="en-US" altLang="en-US" sz="1050" b="1" dirty="0" smtClean="0">
                <a:solidFill>
                  <a:srgbClr val="0033CC"/>
                </a:solidFill>
                <a:latin typeface="Calibri" pitchFamily="34" charset="0"/>
                <a:cs typeface="Calibri" pitchFamily="34" charset="0"/>
              </a:rPr>
              <a:t>e save</a:t>
            </a:r>
            <a:r>
              <a:rPr lang="en-US" altLang="en-US" sz="1050" b="1" dirty="0" smtClean="0">
                <a:solidFill>
                  <a:srgbClr val="0033CC"/>
                </a:solidFill>
                <a:latin typeface="Calibri" pitchFamily="34" charset="0"/>
                <a:cs typeface="Calibri" pitchFamily="34" charset="0"/>
              </a:rPr>
              <a:t>  </a:t>
            </a:r>
            <a:endParaRPr lang="en-US" altLang="en-US" sz="1050" b="1" dirty="0" smtClean="0">
              <a:solidFill>
                <a:srgbClr val="0033CC"/>
              </a:solidFill>
              <a:latin typeface="Calibri" pitchFamily="34" charset="0"/>
              <a:cs typeface="Calibri" pitchFamily="34" charset="0"/>
            </a:endParaRPr>
          </a:p>
        </p:txBody>
      </p:sp>
      <p:sp>
        <p:nvSpPr>
          <p:cNvPr id="229" name="Rectangle 57"/>
          <p:cNvSpPr>
            <a:spLocks noChangeArrowheads="1"/>
          </p:cNvSpPr>
          <p:nvPr/>
        </p:nvSpPr>
        <p:spPr bwMode="auto">
          <a:xfrm>
            <a:off x="6478588" y="2489945"/>
            <a:ext cx="2513012" cy="1028701"/>
          </a:xfrm>
          <a:prstGeom prst="rect">
            <a:avLst/>
          </a:prstGeom>
          <a:noFill/>
          <a:ln w="9525">
            <a:solidFill>
              <a:schemeClr val="tx1"/>
            </a:solidFill>
            <a:miter lim="800000"/>
            <a:headEnd/>
            <a:tailEnd/>
          </a:ln>
          <a:extLst/>
        </p:spPr>
        <p:txBody>
          <a:bodyPr/>
          <a:lstStyle/>
          <a:p>
            <a:pPr eaLnBrk="0" fontAlgn="base" hangingPunct="0">
              <a:spcBef>
                <a:spcPct val="20000"/>
              </a:spcBef>
              <a:spcAft>
                <a:spcPct val="0"/>
              </a:spcAft>
              <a:defRPr/>
            </a:pPr>
            <a:endParaRPr lang="en-US" altLang="en-US" sz="1050" dirty="0">
              <a:solidFill>
                <a:prstClr val="black"/>
              </a:solidFill>
              <a:latin typeface="Calibri" pitchFamily="34" charset="0"/>
              <a:cs typeface="Calibri" pitchFamily="34" charset="0"/>
            </a:endParaRPr>
          </a:p>
        </p:txBody>
      </p:sp>
      <p:sp>
        <p:nvSpPr>
          <p:cNvPr id="230" name="Rectangle 59"/>
          <p:cNvSpPr>
            <a:spLocks noChangeArrowheads="1"/>
          </p:cNvSpPr>
          <p:nvPr/>
        </p:nvSpPr>
        <p:spPr bwMode="auto">
          <a:xfrm>
            <a:off x="152400" y="6272959"/>
            <a:ext cx="3046413" cy="230187"/>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dirty="0">
                <a:solidFill>
                  <a:srgbClr val="0000CC"/>
                </a:solidFill>
                <a:latin typeface="Calibri" pitchFamily="34" charset="0"/>
                <a:cs typeface="Calibri" pitchFamily="34" charset="0"/>
              </a:rPr>
              <a:t>MANAGER’S SIGN </a:t>
            </a:r>
            <a:r>
              <a:rPr lang="en-US" altLang="en-US" sz="1050" dirty="0" smtClean="0">
                <a:solidFill>
                  <a:srgbClr val="0000CC"/>
                </a:solidFill>
                <a:latin typeface="Calibri" pitchFamily="34" charset="0"/>
                <a:cs typeface="Calibri" pitchFamily="34" charset="0"/>
              </a:rPr>
              <a:t>:-</a:t>
            </a:r>
            <a:r>
              <a:rPr lang="en-US" altLang="en-US" sz="1050" dirty="0">
                <a:latin typeface="Calibri" pitchFamily="34" charset="0"/>
                <a:cs typeface="Calibri" pitchFamily="34" charset="0"/>
              </a:rPr>
              <a:t> </a:t>
            </a:r>
            <a:r>
              <a:rPr lang="en-US" altLang="en-US" sz="1050" dirty="0" smtClean="0">
                <a:latin typeface="Calibri" pitchFamily="34" charset="0"/>
                <a:cs typeface="Calibri" pitchFamily="34" charset="0"/>
              </a:rPr>
              <a:t>DY .</a:t>
            </a:r>
            <a:r>
              <a:rPr lang="en-US" altLang="en-US" sz="1050" dirty="0" err="1" smtClean="0">
                <a:latin typeface="Calibri" pitchFamily="34" charset="0"/>
                <a:cs typeface="Calibri" pitchFamily="34" charset="0"/>
              </a:rPr>
              <a:t>Pawar</a:t>
            </a:r>
            <a:r>
              <a:rPr lang="en-US" altLang="en-US" sz="1050" dirty="0" smtClean="0">
                <a:latin typeface="Calibri" pitchFamily="34" charset="0"/>
                <a:cs typeface="Calibri" pitchFamily="34" charset="0"/>
              </a:rPr>
              <a:t> </a:t>
            </a:r>
            <a:endParaRPr lang="en-US" altLang="en-US" sz="1050" dirty="0">
              <a:latin typeface="Calibri" pitchFamily="34" charset="0"/>
              <a:cs typeface="Calibri" pitchFamily="34" charset="0"/>
            </a:endParaRPr>
          </a:p>
        </p:txBody>
      </p:sp>
      <p:sp>
        <p:nvSpPr>
          <p:cNvPr id="231" name="Rectangle 60"/>
          <p:cNvSpPr>
            <a:spLocks noChangeArrowheads="1"/>
          </p:cNvSpPr>
          <p:nvPr/>
        </p:nvSpPr>
        <p:spPr bwMode="auto">
          <a:xfrm>
            <a:off x="152400" y="6033246"/>
            <a:ext cx="3057525" cy="228600"/>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REGISTERED BY </a:t>
            </a:r>
            <a:r>
              <a:rPr lang="en-US" altLang="en-US" sz="1050" dirty="0" smtClean="0">
                <a:solidFill>
                  <a:srgbClr val="000000"/>
                </a:solidFill>
                <a:latin typeface="Calibri" pitchFamily="34" charset="0"/>
                <a:cs typeface="Calibri" pitchFamily="34" charset="0"/>
              </a:rPr>
              <a:t>:-Someshwar Salunke </a:t>
            </a:r>
            <a:endParaRPr lang="en-US" altLang="en-US" sz="1050" dirty="0">
              <a:solidFill>
                <a:srgbClr val="0033CC"/>
              </a:solidFill>
              <a:latin typeface="Calibri" pitchFamily="34" charset="0"/>
              <a:cs typeface="Calibri" pitchFamily="34" charset="0"/>
            </a:endParaRPr>
          </a:p>
        </p:txBody>
      </p:sp>
      <p:sp>
        <p:nvSpPr>
          <p:cNvPr id="232" name="Rectangle 61"/>
          <p:cNvSpPr>
            <a:spLocks noChangeArrowheads="1"/>
          </p:cNvSpPr>
          <p:nvPr/>
        </p:nvSpPr>
        <p:spPr bwMode="auto">
          <a:xfrm>
            <a:off x="152400" y="5804646"/>
            <a:ext cx="3046413" cy="228600"/>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REGISTRATION NO. &amp; </a:t>
            </a:r>
            <a:r>
              <a:rPr lang="en-US" altLang="en-US" sz="1050" b="1" dirty="0" smtClean="0">
                <a:solidFill>
                  <a:srgbClr val="0000CC"/>
                </a:solidFill>
                <a:latin typeface="Calibri" pitchFamily="34" charset="0"/>
                <a:cs typeface="Calibri" pitchFamily="34" charset="0"/>
              </a:rPr>
              <a:t>DATE:- </a:t>
            </a:r>
            <a:r>
              <a:rPr lang="en-US" altLang="en-US" sz="1050" dirty="0" smtClean="0">
                <a:latin typeface="Calibri" pitchFamily="34" charset="0"/>
                <a:cs typeface="Calibri" pitchFamily="34" charset="0"/>
              </a:rPr>
              <a:t>10.10.2016</a:t>
            </a:r>
            <a:endParaRPr lang="en-US" altLang="en-US" sz="1050" dirty="0">
              <a:latin typeface="Calibri" pitchFamily="34" charset="0"/>
              <a:cs typeface="Calibri" pitchFamily="34" charset="0"/>
            </a:endParaRPr>
          </a:p>
        </p:txBody>
      </p:sp>
      <p:sp>
        <p:nvSpPr>
          <p:cNvPr id="233" name="Rectangle 62"/>
          <p:cNvSpPr>
            <a:spLocks noChangeArrowheads="1"/>
          </p:cNvSpPr>
          <p:nvPr/>
        </p:nvSpPr>
        <p:spPr bwMode="auto">
          <a:xfrm>
            <a:off x="152400" y="3789040"/>
            <a:ext cx="3041650" cy="15240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sz="1600" b="1" dirty="0">
                <a:solidFill>
                  <a:srgbClr val="0000CC"/>
                </a:solidFill>
                <a:latin typeface="Calibri" pitchFamily="34" charset="0"/>
                <a:cs typeface="Arial" charset="0"/>
              </a:rPr>
              <a:t>WHY - WHY ANALYSIS</a:t>
            </a:r>
            <a:r>
              <a:rPr lang="en-US" sz="1050" b="1" dirty="0">
                <a:solidFill>
                  <a:srgbClr val="0000CC"/>
                </a:solidFill>
                <a:latin typeface="Calibri" pitchFamily="34" charset="0"/>
                <a:cs typeface="Arial" charset="0"/>
              </a:rPr>
              <a:t> :-</a:t>
            </a:r>
            <a:r>
              <a:rPr lang="en-US" altLang="en-US" sz="1050" b="1" dirty="0">
                <a:solidFill>
                  <a:srgbClr val="0000FF"/>
                </a:solidFill>
                <a:latin typeface="Calibri" pitchFamily="34" charset="0"/>
                <a:cs typeface="Arial" charset="0"/>
              </a:rPr>
              <a:t> </a:t>
            </a:r>
            <a:endParaRPr lang="en-US" altLang="en-US" sz="1050" b="1" dirty="0" smtClean="0">
              <a:solidFill>
                <a:srgbClr val="0000FF"/>
              </a:solidFill>
              <a:latin typeface="Calibri" pitchFamily="34" charset="0"/>
              <a:cs typeface="Arial" charset="0"/>
            </a:endParaRPr>
          </a:p>
          <a:p>
            <a:pPr eaLnBrk="0" fontAlgn="base" hangingPunct="0">
              <a:spcBef>
                <a:spcPct val="0"/>
              </a:spcBef>
              <a:spcAft>
                <a:spcPct val="0"/>
              </a:spcAft>
              <a:defRPr/>
            </a:pPr>
            <a:r>
              <a:rPr lang="en-US" altLang="en-US" sz="1400" b="1" dirty="0">
                <a:solidFill>
                  <a:srgbClr val="0000FF"/>
                </a:solidFill>
                <a:latin typeface="Calibri" pitchFamily="34" charset="0"/>
                <a:cs typeface="Arial" charset="0"/>
              </a:rPr>
              <a:t>Why1</a:t>
            </a:r>
            <a:r>
              <a:rPr lang="en-US" altLang="en-US" sz="1400" dirty="0" smtClean="0">
                <a:latin typeface="Calibri" pitchFamily="34" charset="0"/>
                <a:cs typeface="Arial" charset="0"/>
              </a:rPr>
              <a:t>: Rejection while doing rework for rivet gap</a:t>
            </a:r>
          </a:p>
          <a:p>
            <a:pPr eaLnBrk="0" fontAlgn="base" hangingPunct="0">
              <a:spcBef>
                <a:spcPct val="0"/>
              </a:spcBef>
              <a:spcAft>
                <a:spcPct val="0"/>
              </a:spcAft>
              <a:defRPr/>
            </a:pPr>
            <a:r>
              <a:rPr lang="en-US" altLang="en-US" sz="1400" b="1" dirty="0" smtClean="0">
                <a:solidFill>
                  <a:srgbClr val="0000FF"/>
                </a:solidFill>
                <a:latin typeface="Calibri" pitchFamily="34" charset="0"/>
                <a:cs typeface="Arial" charset="0"/>
              </a:rPr>
              <a:t>Why 2</a:t>
            </a:r>
            <a:r>
              <a:rPr lang="en-US" altLang="en-US" sz="1400" dirty="0" smtClean="0">
                <a:latin typeface="Calibri" pitchFamily="34" charset="0"/>
                <a:cs typeface="Arial" charset="0"/>
              </a:rPr>
              <a:t>: Rivet gap occurs on rivet pressing stage </a:t>
            </a:r>
          </a:p>
          <a:p>
            <a:pPr eaLnBrk="0" fontAlgn="base" hangingPunct="0">
              <a:spcBef>
                <a:spcPct val="0"/>
              </a:spcBef>
              <a:spcAft>
                <a:spcPct val="0"/>
              </a:spcAft>
              <a:defRPr/>
            </a:pPr>
            <a:r>
              <a:rPr lang="en-US" altLang="en-US" sz="1400" b="1" dirty="0" smtClean="0">
                <a:solidFill>
                  <a:srgbClr val="0000FF"/>
                </a:solidFill>
                <a:latin typeface="Calibri" pitchFamily="34" charset="0"/>
                <a:cs typeface="Arial" charset="0"/>
              </a:rPr>
              <a:t>Why </a:t>
            </a:r>
            <a:r>
              <a:rPr lang="en-US" altLang="en-US" sz="1600" dirty="0" smtClean="0">
                <a:solidFill>
                  <a:srgbClr val="0000CC"/>
                </a:solidFill>
                <a:latin typeface="Calibri" pitchFamily="34" charset="0"/>
                <a:cs typeface="Arial" charset="0"/>
              </a:rPr>
              <a:t>3</a:t>
            </a:r>
            <a:r>
              <a:rPr lang="en-US" altLang="en-US" sz="1400" dirty="0" smtClean="0">
                <a:latin typeface="Calibri" pitchFamily="34" charset="0"/>
                <a:cs typeface="Arial" charset="0"/>
              </a:rPr>
              <a:t>: Job deflect during rivet pressing </a:t>
            </a:r>
          </a:p>
          <a:p>
            <a:pPr eaLnBrk="0" fontAlgn="base" hangingPunct="0">
              <a:spcBef>
                <a:spcPct val="0"/>
              </a:spcBef>
              <a:spcAft>
                <a:spcPct val="0"/>
              </a:spcAft>
              <a:defRPr/>
            </a:pPr>
            <a:r>
              <a:rPr lang="en-US" altLang="en-US" sz="1400" b="1" dirty="0" smtClean="0">
                <a:solidFill>
                  <a:srgbClr val="0000FF"/>
                </a:solidFill>
                <a:latin typeface="Calibri" pitchFamily="34" charset="0"/>
                <a:cs typeface="Arial" charset="0"/>
              </a:rPr>
              <a:t>Why 4</a:t>
            </a:r>
            <a:r>
              <a:rPr lang="en-US" altLang="en-US" sz="1400" dirty="0" smtClean="0">
                <a:solidFill>
                  <a:srgbClr val="0000FF"/>
                </a:solidFill>
                <a:latin typeface="Calibri" pitchFamily="34" charset="0"/>
                <a:cs typeface="Arial" charset="0"/>
              </a:rPr>
              <a:t>: </a:t>
            </a:r>
            <a:r>
              <a:rPr lang="en-US" altLang="en-US" sz="1400" dirty="0" smtClean="0">
                <a:latin typeface="Calibri" pitchFamily="34" charset="0"/>
                <a:cs typeface="Arial" charset="0"/>
              </a:rPr>
              <a:t>week fixture design</a:t>
            </a:r>
            <a:endParaRPr lang="en-US" altLang="en-US" sz="1050" dirty="0">
              <a:latin typeface="Calibri" pitchFamily="34" charset="0"/>
              <a:cs typeface="Arial" charset="0"/>
            </a:endParaRPr>
          </a:p>
        </p:txBody>
      </p:sp>
      <p:sp>
        <p:nvSpPr>
          <p:cNvPr id="234" name="Rectangle 63"/>
          <p:cNvSpPr>
            <a:spLocks noChangeArrowheads="1"/>
          </p:cNvSpPr>
          <p:nvPr/>
        </p:nvSpPr>
        <p:spPr bwMode="auto">
          <a:xfrm>
            <a:off x="3205163" y="3899646"/>
            <a:ext cx="3273425" cy="2817813"/>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smtClean="0">
                <a:solidFill>
                  <a:srgbClr val="0000CC"/>
                </a:solidFill>
                <a:latin typeface="Calibri" pitchFamily="34" charset="0"/>
                <a:cs typeface="Calibri" pitchFamily="34" charset="0"/>
              </a:rPr>
              <a:t>RESUL :-</a:t>
            </a:r>
          </a:p>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 </a:t>
            </a:r>
            <a:r>
              <a:rPr lang="en-US" altLang="en-US" sz="1050" b="1" dirty="0" smtClean="0">
                <a:solidFill>
                  <a:srgbClr val="0000CC"/>
                </a:solidFill>
                <a:latin typeface="Calibri" pitchFamily="34" charset="0"/>
                <a:cs typeface="Calibri" pitchFamily="34" charset="0"/>
              </a:rPr>
              <a:t>      </a:t>
            </a:r>
          </a:p>
        </p:txBody>
      </p:sp>
      <p:sp>
        <p:nvSpPr>
          <p:cNvPr id="235" name="Rectangle 66"/>
          <p:cNvSpPr>
            <a:spLocks noChangeArrowheads="1"/>
          </p:cNvSpPr>
          <p:nvPr/>
        </p:nvSpPr>
        <p:spPr bwMode="auto">
          <a:xfrm>
            <a:off x="6478588" y="5879259"/>
            <a:ext cx="25130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1000" b="1" smtClean="0">
                <a:solidFill>
                  <a:srgbClr val="0000CC"/>
                </a:solidFill>
                <a:latin typeface="Calibri" pitchFamily="34" charset="0"/>
              </a:rPr>
              <a:t>SCOPE &amp; PLAN FOR HORIZONTAL DEPLOYMENT</a:t>
            </a:r>
          </a:p>
        </p:txBody>
      </p:sp>
      <p:sp>
        <p:nvSpPr>
          <p:cNvPr id="236" name="Rectangle 72"/>
          <p:cNvSpPr>
            <a:spLocks noChangeArrowheads="1"/>
          </p:cNvSpPr>
          <p:nvPr/>
        </p:nvSpPr>
        <p:spPr bwMode="auto">
          <a:xfrm>
            <a:off x="6478588" y="6107859"/>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SR.</a:t>
            </a:r>
          </a:p>
          <a:p>
            <a:pPr algn="ctr" eaLnBrk="0" fontAlgn="base" hangingPunct="0">
              <a:spcBef>
                <a:spcPct val="0"/>
              </a:spcBef>
              <a:spcAft>
                <a:spcPct val="0"/>
              </a:spcAft>
            </a:pPr>
            <a:r>
              <a:rPr lang="en-US" altLang="en-US" sz="900" b="1" smtClean="0">
                <a:solidFill>
                  <a:srgbClr val="000000"/>
                </a:solidFill>
                <a:latin typeface="Calibri" pitchFamily="34" charset="0"/>
              </a:rPr>
              <a:t>NO.</a:t>
            </a:r>
          </a:p>
        </p:txBody>
      </p:sp>
      <p:sp>
        <p:nvSpPr>
          <p:cNvPr id="237" name="Rectangle 73"/>
          <p:cNvSpPr>
            <a:spLocks noChangeArrowheads="1"/>
          </p:cNvSpPr>
          <p:nvPr/>
        </p:nvSpPr>
        <p:spPr bwMode="auto">
          <a:xfrm>
            <a:off x="6707188" y="6107859"/>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CELL</a:t>
            </a:r>
          </a:p>
        </p:txBody>
      </p:sp>
      <p:sp>
        <p:nvSpPr>
          <p:cNvPr id="238" name="Rectangle 74"/>
          <p:cNvSpPr>
            <a:spLocks noChangeArrowheads="1"/>
          </p:cNvSpPr>
          <p:nvPr/>
        </p:nvSpPr>
        <p:spPr bwMode="auto">
          <a:xfrm>
            <a:off x="7164388" y="6107859"/>
            <a:ext cx="5334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TARGET</a:t>
            </a:r>
          </a:p>
        </p:txBody>
      </p:sp>
      <p:sp>
        <p:nvSpPr>
          <p:cNvPr id="239" name="Rectangle 75"/>
          <p:cNvSpPr>
            <a:spLocks noChangeArrowheads="1"/>
          </p:cNvSpPr>
          <p:nvPr/>
        </p:nvSpPr>
        <p:spPr bwMode="auto">
          <a:xfrm>
            <a:off x="7697788" y="6107859"/>
            <a:ext cx="8366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RESPONSIBILITY</a:t>
            </a:r>
          </a:p>
        </p:txBody>
      </p:sp>
      <p:sp>
        <p:nvSpPr>
          <p:cNvPr id="240" name="Rectangle 76"/>
          <p:cNvSpPr>
            <a:spLocks noChangeArrowheads="1"/>
          </p:cNvSpPr>
          <p:nvPr/>
        </p:nvSpPr>
        <p:spPr bwMode="auto">
          <a:xfrm>
            <a:off x="8534400" y="6107859"/>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STATUS</a:t>
            </a:r>
          </a:p>
        </p:txBody>
      </p:sp>
      <p:sp>
        <p:nvSpPr>
          <p:cNvPr id="241" name="Rectangle 81"/>
          <p:cNvSpPr>
            <a:spLocks noChangeArrowheads="1"/>
          </p:cNvSpPr>
          <p:nvPr/>
        </p:nvSpPr>
        <p:spPr bwMode="auto">
          <a:xfrm>
            <a:off x="8458200" y="6336459"/>
            <a:ext cx="609600" cy="381000"/>
          </a:xfrm>
          <a:prstGeom prst="rect">
            <a:avLst/>
          </a:prstGeom>
          <a:noFill/>
          <a:ln>
            <a:noFill/>
          </a:ln>
          <a:extLst/>
        </p:spPr>
        <p:txBody>
          <a:bodyPr anchor="ctr"/>
          <a:lstStyle/>
          <a:p>
            <a:pPr algn="ctr" eaLnBrk="0" fontAlgn="base" hangingPunct="0">
              <a:spcBef>
                <a:spcPct val="0"/>
              </a:spcBef>
              <a:spcAft>
                <a:spcPct val="0"/>
              </a:spcAft>
              <a:defRPr/>
            </a:pPr>
            <a:r>
              <a:rPr lang="en-US" altLang="en-US" sz="1050" dirty="0" smtClean="0">
                <a:solidFill>
                  <a:srgbClr val="000000"/>
                </a:solidFill>
                <a:latin typeface="Calibri" pitchFamily="34" charset="0"/>
                <a:cs typeface="Calibri" pitchFamily="34" charset="0"/>
              </a:rPr>
              <a:t>In process</a:t>
            </a:r>
            <a:endParaRPr lang="en-US" altLang="en-US" sz="1050" dirty="0">
              <a:solidFill>
                <a:srgbClr val="000000"/>
              </a:solidFill>
              <a:latin typeface="Calibri" pitchFamily="34" charset="0"/>
              <a:cs typeface="Calibri" pitchFamily="34" charset="0"/>
            </a:endParaRPr>
          </a:p>
        </p:txBody>
      </p:sp>
      <p:sp>
        <p:nvSpPr>
          <p:cNvPr id="242" name="Rectangle 85"/>
          <p:cNvSpPr>
            <a:spLocks noChangeArrowheads="1"/>
          </p:cNvSpPr>
          <p:nvPr/>
        </p:nvSpPr>
        <p:spPr bwMode="auto">
          <a:xfrm>
            <a:off x="6478588" y="3518646"/>
            <a:ext cx="2513012" cy="3048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KAIZEN SUSTENANCE</a:t>
            </a:r>
          </a:p>
        </p:txBody>
      </p:sp>
      <p:sp>
        <p:nvSpPr>
          <p:cNvPr id="243" name="Rectangle 105"/>
          <p:cNvSpPr>
            <a:spLocks noChangeArrowheads="1"/>
          </p:cNvSpPr>
          <p:nvPr/>
        </p:nvSpPr>
        <p:spPr bwMode="auto">
          <a:xfrm>
            <a:off x="152400" y="394446"/>
            <a:ext cx="8839200" cy="6321425"/>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44" name="Line 83"/>
          <p:cNvSpPr>
            <a:spLocks noChangeShapeType="1"/>
          </p:cNvSpPr>
          <p:nvPr/>
        </p:nvSpPr>
        <p:spPr bwMode="auto">
          <a:xfrm>
            <a:off x="6326188" y="2221659"/>
            <a:ext cx="0" cy="268287"/>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245" name="Line 86"/>
          <p:cNvSpPr>
            <a:spLocks noChangeShapeType="1"/>
          </p:cNvSpPr>
          <p:nvPr/>
        </p:nvSpPr>
        <p:spPr bwMode="auto">
          <a:xfrm>
            <a:off x="6326188" y="2147046"/>
            <a:ext cx="0" cy="273050"/>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246" name="Line 87"/>
          <p:cNvSpPr>
            <a:spLocks noChangeShapeType="1"/>
          </p:cNvSpPr>
          <p:nvPr/>
        </p:nvSpPr>
        <p:spPr bwMode="auto">
          <a:xfrm>
            <a:off x="6326188" y="2394696"/>
            <a:ext cx="0" cy="762000"/>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247" name="Rectangle 78"/>
          <p:cNvSpPr>
            <a:spLocks noChangeArrowheads="1"/>
          </p:cNvSpPr>
          <p:nvPr/>
        </p:nvSpPr>
        <p:spPr bwMode="auto">
          <a:xfrm>
            <a:off x="6705600" y="6336459"/>
            <a:ext cx="458788" cy="381000"/>
          </a:xfrm>
          <a:prstGeom prst="rect">
            <a:avLst/>
          </a:prstGeom>
          <a:noFill/>
          <a:ln>
            <a:solidFill>
              <a:schemeClr val="tx1"/>
            </a:solidFill>
          </a:ln>
          <a:extLst/>
        </p:spPr>
        <p:txBody>
          <a:bodyPr anchor="ctr"/>
          <a:lstStyle/>
          <a:p>
            <a:pPr algn="ctr" eaLnBrk="0" fontAlgn="base" hangingPunct="0">
              <a:spcBef>
                <a:spcPct val="0"/>
              </a:spcBef>
              <a:spcAft>
                <a:spcPct val="0"/>
              </a:spcAft>
              <a:defRPr/>
            </a:pPr>
            <a:r>
              <a:rPr lang="en-US" altLang="en-US" sz="900" dirty="0" smtClean="0">
                <a:solidFill>
                  <a:srgbClr val="000000"/>
                </a:solidFill>
                <a:latin typeface="Calibri" pitchFamily="34" charset="0"/>
                <a:cs typeface="Calibri" pitchFamily="34" charset="0"/>
              </a:rPr>
              <a:t>All CNC </a:t>
            </a:r>
            <a:endParaRPr lang="en-US" altLang="en-US" sz="900" dirty="0">
              <a:solidFill>
                <a:srgbClr val="000000"/>
              </a:solidFill>
              <a:latin typeface="Calibri" pitchFamily="34" charset="0"/>
              <a:cs typeface="Calibri" pitchFamily="34" charset="0"/>
            </a:endParaRPr>
          </a:p>
        </p:txBody>
      </p:sp>
      <p:sp>
        <p:nvSpPr>
          <p:cNvPr id="248" name="Rectangle 78"/>
          <p:cNvSpPr>
            <a:spLocks noChangeArrowheads="1"/>
          </p:cNvSpPr>
          <p:nvPr/>
        </p:nvSpPr>
        <p:spPr bwMode="auto">
          <a:xfrm>
            <a:off x="6478588" y="6336459"/>
            <a:ext cx="228600" cy="3810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249" name="Rectangle 88"/>
          <p:cNvSpPr>
            <a:spLocks noChangeArrowheads="1"/>
          </p:cNvSpPr>
          <p:nvPr/>
        </p:nvSpPr>
        <p:spPr bwMode="auto">
          <a:xfrm>
            <a:off x="6478588" y="3823446"/>
            <a:ext cx="2513012" cy="1522413"/>
          </a:xfrm>
          <a:prstGeom prst="rect">
            <a:avLst/>
          </a:prstGeom>
          <a:noFill/>
          <a:ln>
            <a:solidFill>
              <a:schemeClr val="tx1"/>
            </a:solidFill>
          </a:ln>
          <a:extLst/>
        </p:spPr>
        <p:txBody>
          <a:bodyPr/>
          <a:lstStyle/>
          <a:p>
            <a:pPr eaLnBrk="0" fontAlgn="base" hangingPunct="0">
              <a:spcBef>
                <a:spcPct val="0"/>
              </a:spcBef>
              <a:spcAft>
                <a:spcPct val="0"/>
              </a:spcAft>
              <a:defRPr/>
            </a:pPr>
            <a:r>
              <a:rPr lang="en-US" sz="1050" b="1" dirty="0">
                <a:solidFill>
                  <a:srgbClr val="0000CC"/>
                </a:solidFill>
                <a:latin typeface="Calibri"/>
                <a:cs typeface="Arial" charset="0"/>
              </a:rPr>
              <a:t>WHAT TO </a:t>
            </a:r>
            <a:r>
              <a:rPr lang="en-US" sz="1050" b="1" dirty="0" smtClean="0">
                <a:solidFill>
                  <a:srgbClr val="0000CC"/>
                </a:solidFill>
                <a:latin typeface="Calibri"/>
                <a:cs typeface="Arial" charset="0"/>
              </a:rPr>
              <a:t>DO:-  </a:t>
            </a:r>
            <a:endParaRPr lang="en-US" sz="1050" dirty="0" smtClean="0">
              <a:latin typeface="Calibri"/>
              <a:cs typeface="Arial" charset="0"/>
            </a:endParaRPr>
          </a:p>
          <a:p>
            <a:pPr eaLnBrk="0" fontAlgn="base" hangingPunct="0">
              <a:spcBef>
                <a:spcPct val="0"/>
              </a:spcBef>
              <a:spcAft>
                <a:spcPct val="0"/>
              </a:spcAft>
              <a:defRPr/>
            </a:pPr>
            <a:endParaRPr lang="en-US" sz="1050" b="1" dirty="0" smtClean="0">
              <a:solidFill>
                <a:srgbClr val="0000CC"/>
              </a:solidFill>
              <a:latin typeface="Calibri"/>
              <a:cs typeface="Arial" charset="0"/>
            </a:endParaRPr>
          </a:p>
          <a:p>
            <a:pPr eaLnBrk="0" fontAlgn="base" hangingPunct="0">
              <a:spcBef>
                <a:spcPct val="0"/>
              </a:spcBef>
              <a:spcAft>
                <a:spcPct val="0"/>
              </a:spcAft>
              <a:defRPr/>
            </a:pPr>
            <a:endParaRPr lang="en-US" sz="1050" b="1" dirty="0">
              <a:solidFill>
                <a:srgbClr val="0000CC"/>
              </a:solidFill>
              <a:latin typeface="Calibri"/>
              <a:cs typeface="Arial" charset="0"/>
            </a:endParaRPr>
          </a:p>
          <a:p>
            <a:pPr eaLnBrk="0" fontAlgn="base" hangingPunct="0">
              <a:spcBef>
                <a:spcPct val="0"/>
              </a:spcBef>
              <a:spcAft>
                <a:spcPct val="0"/>
              </a:spcAft>
              <a:defRPr/>
            </a:pPr>
            <a:r>
              <a:rPr lang="en-US" sz="1050" b="1" dirty="0" smtClean="0">
                <a:solidFill>
                  <a:srgbClr val="0000CC"/>
                </a:solidFill>
                <a:latin typeface="Calibri"/>
                <a:cs typeface="Arial" charset="0"/>
              </a:rPr>
              <a:t>HOW </a:t>
            </a:r>
            <a:r>
              <a:rPr lang="en-US" sz="1050" b="1" dirty="0">
                <a:solidFill>
                  <a:srgbClr val="0000CC"/>
                </a:solidFill>
                <a:latin typeface="Calibri"/>
                <a:cs typeface="Arial" charset="0"/>
              </a:rPr>
              <a:t>TO DO:-</a:t>
            </a:r>
            <a:r>
              <a:rPr lang="en-US" sz="1050" dirty="0">
                <a:solidFill>
                  <a:srgbClr val="000000"/>
                </a:solidFill>
                <a:cs typeface="Arial" charset="0"/>
              </a:rPr>
              <a:t> 		</a:t>
            </a:r>
            <a:r>
              <a:rPr lang="en-US" sz="1050" dirty="0" smtClean="0">
                <a:solidFill>
                  <a:srgbClr val="000000"/>
                </a:solidFill>
                <a:cs typeface="Arial" charset="0"/>
              </a:rPr>
              <a:t>		</a:t>
            </a:r>
          </a:p>
          <a:p>
            <a:pPr>
              <a:defRPr/>
            </a:pPr>
            <a:r>
              <a:rPr lang="en-US" sz="1050" b="1" dirty="0" smtClean="0">
                <a:solidFill>
                  <a:srgbClr val="0000CC"/>
                </a:solidFill>
                <a:latin typeface="Calibri"/>
                <a:cs typeface="Arial" charset="0"/>
              </a:rPr>
              <a:t>FREQUENCY :- </a:t>
            </a:r>
          </a:p>
          <a:p>
            <a:pPr>
              <a:defRPr/>
            </a:pPr>
            <a:r>
              <a:rPr lang="en-US" sz="1050" b="1" dirty="0">
                <a:solidFill>
                  <a:srgbClr val="0000CC"/>
                </a:solidFill>
                <a:latin typeface="Calibri"/>
                <a:cs typeface="Arial" charset="0"/>
              </a:rPr>
              <a:t> </a:t>
            </a:r>
            <a:r>
              <a:rPr lang="en-US" sz="1050" b="1" dirty="0" smtClean="0">
                <a:solidFill>
                  <a:srgbClr val="0000CC"/>
                </a:solidFill>
                <a:latin typeface="Calibri"/>
                <a:cs typeface="Arial" charset="0"/>
              </a:rPr>
              <a:t>                    </a:t>
            </a:r>
            <a:endParaRPr lang="en-US" sz="1200" dirty="0">
              <a:solidFill>
                <a:srgbClr val="000000"/>
              </a:solidFill>
              <a:cs typeface="Arial" charset="0"/>
            </a:endParaRPr>
          </a:p>
        </p:txBody>
      </p:sp>
      <p:sp>
        <p:nvSpPr>
          <p:cNvPr id="250" name="TextBox 4"/>
          <p:cNvSpPr txBox="1">
            <a:spLocks noChangeArrowheads="1"/>
          </p:cNvSpPr>
          <p:nvPr/>
        </p:nvSpPr>
        <p:spPr bwMode="auto">
          <a:xfrm>
            <a:off x="1182688" y="476996"/>
            <a:ext cx="395287" cy="254000"/>
          </a:xfrm>
          <a:prstGeom prst="rect">
            <a:avLst/>
          </a:prstGeom>
          <a:noFill/>
          <a:ln>
            <a:noFill/>
          </a:ln>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spcBef>
                <a:spcPct val="0"/>
              </a:spcBef>
              <a:spcAft>
                <a:spcPct val="0"/>
              </a:spcAft>
              <a:defRPr/>
            </a:pPr>
            <a:r>
              <a:rPr lang="en-US" altLang="en-US" sz="1050" b="1" dirty="0" smtClean="0">
                <a:solidFill>
                  <a:srgbClr val="000000"/>
                </a:solidFill>
                <a:latin typeface="Calibri" pitchFamily="34" charset="0"/>
                <a:cs typeface="Calibri" pitchFamily="34" charset="0"/>
              </a:rPr>
              <a:t>P15</a:t>
            </a:r>
          </a:p>
        </p:txBody>
      </p:sp>
      <p:sp>
        <p:nvSpPr>
          <p:cNvPr id="251" name="Rounded Rectangle 95"/>
          <p:cNvSpPr>
            <a:spLocks noChangeArrowheads="1"/>
          </p:cNvSpPr>
          <p:nvPr/>
        </p:nvSpPr>
        <p:spPr bwMode="auto">
          <a:xfrm>
            <a:off x="5562600" y="3618659"/>
            <a:ext cx="914400" cy="280987"/>
          </a:xfrm>
          <a:prstGeom prst="roundRect">
            <a:avLst>
              <a:gd name="adj" fmla="val 16667"/>
            </a:avLst>
          </a:prstGeom>
          <a:solidFill>
            <a:srgbClr val="00B050"/>
          </a:solidFill>
          <a:ln>
            <a:noFill/>
          </a:ln>
          <a:extLst/>
        </p:spPr>
        <p:txBody>
          <a:bodyPr>
            <a:spAutoFit/>
          </a:bodyPr>
          <a:lstStyle/>
          <a:p>
            <a:pPr algn="ctr" fontAlgn="base">
              <a:spcBef>
                <a:spcPct val="0"/>
              </a:spcBef>
              <a:spcAft>
                <a:spcPct val="0"/>
              </a:spcAft>
              <a:defRPr/>
            </a:pPr>
            <a:r>
              <a:rPr lang="en-US" altLang="en-US" sz="1050" dirty="0">
                <a:solidFill>
                  <a:srgbClr val="FFFFFF"/>
                </a:solidFill>
                <a:latin typeface="Calibri" pitchFamily="34" charset="0"/>
                <a:cs typeface="Calibri" pitchFamily="34" charset="0"/>
              </a:rPr>
              <a:t>After</a:t>
            </a:r>
          </a:p>
        </p:txBody>
      </p:sp>
      <p:sp>
        <p:nvSpPr>
          <p:cNvPr id="252" name="Rectangle 82"/>
          <p:cNvSpPr>
            <a:spLocks noChangeArrowheads="1"/>
          </p:cNvSpPr>
          <p:nvPr/>
        </p:nvSpPr>
        <p:spPr bwMode="auto">
          <a:xfrm>
            <a:off x="152400" y="5589240"/>
            <a:ext cx="3048000" cy="381000"/>
          </a:xfrm>
          <a:prstGeom prst="rect">
            <a:avLst/>
          </a:prstGeom>
          <a:noFill/>
          <a:ln w="9525">
            <a:noFill/>
            <a:miter lim="800000"/>
            <a:headEnd/>
            <a:tailEnd/>
          </a:ln>
        </p:spPr>
        <p:txBody>
          <a:bodyPr/>
          <a:lstStyle/>
          <a:p>
            <a:pPr eaLnBrk="0" fontAlgn="base" hangingPunct="0">
              <a:spcBef>
                <a:spcPct val="0"/>
              </a:spcBef>
              <a:spcAft>
                <a:spcPct val="0"/>
              </a:spcAft>
              <a:defRPr/>
            </a:pPr>
            <a:r>
              <a:rPr lang="en-US" sz="1200" b="1" dirty="0" smtClean="0">
                <a:solidFill>
                  <a:srgbClr val="0000FF"/>
                </a:solidFill>
                <a:latin typeface="Calibri" pitchFamily="34" charset="0"/>
                <a:cs typeface="Arial" charset="0"/>
              </a:rPr>
              <a:t>ROOT CAUSE: Week fixture  design </a:t>
            </a:r>
            <a:endParaRPr lang="en-US" altLang="en-US" sz="1200" dirty="0">
              <a:latin typeface="Calibri" pitchFamily="34" charset="0"/>
              <a:cs typeface="Arial" charset="0"/>
            </a:endParaRPr>
          </a:p>
        </p:txBody>
      </p:sp>
      <p:sp>
        <p:nvSpPr>
          <p:cNvPr id="253" name="Oval 3"/>
          <p:cNvSpPr>
            <a:spLocks noChangeArrowheads="1"/>
          </p:cNvSpPr>
          <p:nvPr/>
        </p:nvSpPr>
        <p:spPr bwMode="auto">
          <a:xfrm>
            <a:off x="882650" y="2147046"/>
            <a:ext cx="496888" cy="1143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254" name="Rectangle 79"/>
          <p:cNvSpPr>
            <a:spLocks noChangeArrowheads="1"/>
          </p:cNvSpPr>
          <p:nvPr/>
        </p:nvSpPr>
        <p:spPr bwMode="auto">
          <a:xfrm>
            <a:off x="6478588" y="6338046"/>
            <a:ext cx="227012" cy="3810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255" name="Rectangle 73"/>
          <p:cNvSpPr>
            <a:spLocks noChangeArrowheads="1"/>
          </p:cNvSpPr>
          <p:nvPr/>
        </p:nvSpPr>
        <p:spPr bwMode="auto">
          <a:xfrm>
            <a:off x="6478588" y="6338046"/>
            <a:ext cx="228600" cy="3810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smtClean="0">
                <a:solidFill>
                  <a:srgbClr val="000000"/>
                </a:solidFill>
                <a:latin typeface="Calibri" pitchFamily="34" charset="0"/>
                <a:cs typeface="Calibri" pitchFamily="34" charset="0"/>
              </a:rPr>
              <a:t>1</a:t>
            </a:r>
            <a:endParaRPr lang="en-US" altLang="en-US" sz="1050" b="1" dirty="0">
              <a:solidFill>
                <a:srgbClr val="000000"/>
              </a:solidFill>
              <a:latin typeface="Calibri" pitchFamily="34" charset="0"/>
              <a:cs typeface="Calibri" pitchFamily="34" charset="0"/>
            </a:endParaRPr>
          </a:p>
        </p:txBody>
      </p:sp>
      <p:sp>
        <p:nvSpPr>
          <p:cNvPr id="256" name="Rectangle 73"/>
          <p:cNvSpPr>
            <a:spLocks noChangeArrowheads="1"/>
          </p:cNvSpPr>
          <p:nvPr/>
        </p:nvSpPr>
        <p:spPr bwMode="auto">
          <a:xfrm>
            <a:off x="8534400" y="6338046"/>
            <a:ext cx="457200" cy="379413"/>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257" name="Rectangle 73"/>
          <p:cNvSpPr>
            <a:spLocks noChangeArrowheads="1"/>
          </p:cNvSpPr>
          <p:nvPr/>
        </p:nvSpPr>
        <p:spPr bwMode="auto">
          <a:xfrm>
            <a:off x="8534400" y="6338046"/>
            <a:ext cx="457200" cy="377825"/>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258" name="Oval 2"/>
          <p:cNvSpPr>
            <a:spLocks noChangeArrowheads="1"/>
          </p:cNvSpPr>
          <p:nvPr/>
        </p:nvSpPr>
        <p:spPr bwMode="auto">
          <a:xfrm>
            <a:off x="609600" y="2355009"/>
            <a:ext cx="273050" cy="3254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259" name="Oval 5"/>
          <p:cNvSpPr>
            <a:spLocks noChangeArrowheads="1"/>
          </p:cNvSpPr>
          <p:nvPr/>
        </p:nvSpPr>
        <p:spPr bwMode="auto">
          <a:xfrm>
            <a:off x="3733800" y="2518521"/>
            <a:ext cx="1031875" cy="7715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260" name="Rectangle 47"/>
          <p:cNvSpPr>
            <a:spLocks noChangeArrowheads="1"/>
          </p:cNvSpPr>
          <p:nvPr/>
        </p:nvSpPr>
        <p:spPr bwMode="auto">
          <a:xfrm>
            <a:off x="6479882" y="1850048"/>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KAIZEN FINISH</a:t>
            </a:r>
          </a:p>
        </p:txBody>
      </p:sp>
      <p:cxnSp>
        <p:nvCxnSpPr>
          <p:cNvPr id="262" name="Straight Connector 7"/>
          <p:cNvCxnSpPr>
            <a:cxnSpLocks noChangeShapeType="1"/>
          </p:cNvCxnSpPr>
          <p:nvPr/>
        </p:nvCxnSpPr>
        <p:spPr bwMode="auto">
          <a:xfrm>
            <a:off x="995363" y="2221659"/>
            <a:ext cx="0" cy="8397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cxnSp>
        <p:nvCxnSpPr>
          <p:cNvPr id="263" name="Straight Connector 12"/>
          <p:cNvCxnSpPr>
            <a:cxnSpLocks noChangeShapeType="1"/>
          </p:cNvCxnSpPr>
          <p:nvPr/>
        </p:nvCxnSpPr>
        <p:spPr bwMode="auto">
          <a:xfrm>
            <a:off x="3429000" y="2832846"/>
            <a:ext cx="0" cy="7858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264" name="Rounded Rectangle 15"/>
          <p:cNvSpPr>
            <a:spLocks noChangeArrowheads="1"/>
          </p:cNvSpPr>
          <p:nvPr/>
        </p:nvSpPr>
        <p:spPr bwMode="auto">
          <a:xfrm>
            <a:off x="3505200" y="2980484"/>
            <a:ext cx="228600" cy="385762"/>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cxnSp>
        <p:nvCxnSpPr>
          <p:cNvPr id="265" name="Straight Arrow Connector 17"/>
          <p:cNvCxnSpPr>
            <a:cxnSpLocks noChangeShapeType="1"/>
          </p:cNvCxnSpPr>
          <p:nvPr/>
        </p:nvCxnSpPr>
        <p:spPr bwMode="auto">
          <a:xfrm>
            <a:off x="3490913" y="2832846"/>
            <a:ext cx="0" cy="6858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266" name="Straight Connector 30"/>
          <p:cNvCxnSpPr>
            <a:cxnSpLocks noChangeShapeType="1"/>
            <a:endCxn id="264" idx="2"/>
          </p:cNvCxnSpPr>
          <p:nvPr/>
        </p:nvCxnSpPr>
        <p:spPr bwMode="auto">
          <a:xfrm>
            <a:off x="3505200" y="2832846"/>
            <a:ext cx="114300" cy="533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267" name="Rounded Rectangle 95"/>
          <p:cNvSpPr>
            <a:spLocks noChangeArrowheads="1"/>
          </p:cNvSpPr>
          <p:nvPr/>
        </p:nvSpPr>
        <p:spPr bwMode="auto">
          <a:xfrm>
            <a:off x="2295525" y="3618659"/>
            <a:ext cx="914400" cy="280987"/>
          </a:xfrm>
          <a:prstGeom prst="roundRect">
            <a:avLst>
              <a:gd name="adj" fmla="val 16667"/>
            </a:avLst>
          </a:prstGeom>
          <a:solidFill>
            <a:srgbClr val="FF0000"/>
          </a:solidFill>
          <a:ln>
            <a:noFill/>
          </a:ln>
          <a:extLst/>
        </p:spPr>
        <p:txBody>
          <a:bodyPr>
            <a:spAutoFit/>
          </a:bodyPr>
          <a:lstStyle/>
          <a:p>
            <a:pPr algn="ctr" fontAlgn="base">
              <a:spcBef>
                <a:spcPct val="0"/>
              </a:spcBef>
              <a:spcAft>
                <a:spcPct val="0"/>
              </a:spcAft>
              <a:defRPr/>
            </a:pPr>
            <a:r>
              <a:rPr lang="en-US" altLang="en-US" sz="1050" dirty="0">
                <a:solidFill>
                  <a:srgbClr val="FFFFFF"/>
                </a:solidFill>
                <a:latin typeface="Calibri" pitchFamily="34" charset="0"/>
                <a:cs typeface="Calibri" pitchFamily="34" charset="0"/>
              </a:rPr>
              <a:t>Before</a:t>
            </a:r>
          </a:p>
        </p:txBody>
      </p:sp>
      <p:sp>
        <p:nvSpPr>
          <p:cNvPr id="98" name="Rectangle 78"/>
          <p:cNvSpPr>
            <a:spLocks noChangeArrowheads="1"/>
          </p:cNvSpPr>
          <p:nvPr/>
        </p:nvSpPr>
        <p:spPr bwMode="auto">
          <a:xfrm>
            <a:off x="7162183" y="6338046"/>
            <a:ext cx="535606" cy="381000"/>
          </a:xfrm>
          <a:prstGeom prst="rect">
            <a:avLst/>
          </a:prstGeom>
          <a:noFill/>
          <a:ln>
            <a:solidFill>
              <a:schemeClr val="tx1"/>
            </a:solidFill>
          </a:ln>
          <a:extLst/>
        </p:spPr>
        <p:txBody>
          <a:bodyPr anchor="ctr"/>
          <a:lstStyle/>
          <a:p>
            <a:pPr algn="ctr" eaLnBrk="0" fontAlgn="base" hangingPunct="0">
              <a:spcBef>
                <a:spcPct val="0"/>
              </a:spcBef>
              <a:spcAft>
                <a:spcPct val="0"/>
              </a:spcAft>
              <a:defRPr/>
            </a:pPr>
            <a:r>
              <a:rPr lang="en-US" altLang="en-US" sz="900" dirty="0" smtClean="0">
                <a:solidFill>
                  <a:srgbClr val="000000"/>
                </a:solidFill>
                <a:latin typeface="Calibri" pitchFamily="34" charset="0"/>
                <a:cs typeface="Calibri" pitchFamily="34" charset="0"/>
              </a:rPr>
              <a:t>10.3.2017</a:t>
            </a:r>
            <a:endParaRPr lang="en-US" altLang="en-US" sz="900" dirty="0">
              <a:solidFill>
                <a:srgbClr val="000000"/>
              </a:solidFill>
              <a:latin typeface="Calibri" pitchFamily="34" charset="0"/>
              <a:cs typeface="Calibri" pitchFamily="34" charset="0"/>
            </a:endParaRPr>
          </a:p>
        </p:txBody>
      </p:sp>
      <p:sp>
        <p:nvSpPr>
          <p:cNvPr id="99" name="Rectangle 78"/>
          <p:cNvSpPr>
            <a:spLocks noChangeArrowheads="1"/>
          </p:cNvSpPr>
          <p:nvPr/>
        </p:nvSpPr>
        <p:spPr bwMode="auto">
          <a:xfrm>
            <a:off x="7697788" y="6338046"/>
            <a:ext cx="836612" cy="381000"/>
          </a:xfrm>
          <a:prstGeom prst="rect">
            <a:avLst/>
          </a:prstGeom>
          <a:noFill/>
          <a:ln>
            <a:solidFill>
              <a:schemeClr val="tx1"/>
            </a:solidFill>
          </a:ln>
          <a:extLst/>
        </p:spPr>
        <p:txBody>
          <a:bodyPr anchor="ctr"/>
          <a:lstStyle/>
          <a:p>
            <a:pPr algn="ctr" eaLnBrk="0" fontAlgn="base" hangingPunct="0">
              <a:spcBef>
                <a:spcPct val="0"/>
              </a:spcBef>
              <a:spcAft>
                <a:spcPct val="0"/>
              </a:spcAft>
              <a:defRPr/>
            </a:pPr>
            <a:r>
              <a:rPr lang="en-US" altLang="en-US" sz="900" dirty="0" err="1" smtClean="0">
                <a:solidFill>
                  <a:srgbClr val="000000"/>
                </a:solidFill>
                <a:latin typeface="Calibri" pitchFamily="34" charset="0"/>
                <a:cs typeface="Calibri" pitchFamily="34" charset="0"/>
              </a:rPr>
              <a:t>Vinod</a:t>
            </a:r>
            <a:r>
              <a:rPr lang="en-US" altLang="en-US" sz="900" dirty="0" smtClean="0">
                <a:solidFill>
                  <a:srgbClr val="000000"/>
                </a:solidFill>
                <a:latin typeface="Calibri" pitchFamily="34" charset="0"/>
                <a:cs typeface="Calibri" pitchFamily="34" charset="0"/>
              </a:rPr>
              <a:t> </a:t>
            </a:r>
            <a:endParaRPr lang="en-US" altLang="en-US" sz="900" dirty="0">
              <a:solidFill>
                <a:srgbClr val="000000"/>
              </a:solidFill>
              <a:latin typeface="Calibri" pitchFamily="34" charset="0"/>
              <a:cs typeface="Calibri" pitchFamily="34" charset="0"/>
            </a:endParaRPr>
          </a:p>
        </p:txBody>
      </p:sp>
      <p:sp>
        <p:nvSpPr>
          <p:cNvPr id="2" name="Rectangle 1"/>
          <p:cNvSpPr/>
          <p:nvPr/>
        </p:nvSpPr>
        <p:spPr>
          <a:xfrm>
            <a:off x="158750" y="1080246"/>
            <a:ext cx="3045098" cy="381000"/>
          </a:xfrm>
          <a:prstGeom prst="rect">
            <a:avLst/>
          </a:prstGeom>
          <a:solidFill>
            <a:schemeClr val="bg1"/>
          </a:solidFill>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1200" dirty="0" smtClean="0">
                <a:solidFill>
                  <a:srgbClr val="0000FF"/>
                </a:solidFill>
              </a:rPr>
              <a:t>Kaizen Theme : </a:t>
            </a:r>
            <a:r>
              <a:rPr lang="en-US" sz="1200" dirty="0" smtClean="0"/>
              <a:t>To eliminate A189 (Drum change ) rivet gap </a:t>
            </a:r>
            <a:endParaRPr lang="en-US" sz="1200" dirty="0"/>
          </a:p>
        </p:txBody>
      </p:sp>
      <p:pic>
        <p:nvPicPr>
          <p:cNvPr id="100" name="Picture 99"/>
          <p:cNvPicPr>
            <a:picLocks noChangeAspect="1"/>
          </p:cNvPicPr>
          <p:nvPr/>
        </p:nvPicPr>
        <p:blipFill rotWithShape="1">
          <a:blip r:embed="rId5" cstate="print">
            <a:extLst>
              <a:ext uri="{28A0092B-C50C-407E-A947-70E740481C1C}">
                <a14:useLocalDpi xmlns:a14="http://schemas.microsoft.com/office/drawing/2010/main" val="0"/>
              </a:ext>
            </a:extLst>
          </a:blip>
          <a:srcRect l="11412" t="14563" r="8264" b="6688"/>
          <a:stretch/>
        </p:blipFill>
        <p:spPr>
          <a:xfrm>
            <a:off x="203964" y="1999594"/>
            <a:ext cx="1469262" cy="926372"/>
          </a:xfrm>
          <a:prstGeom prst="rect">
            <a:avLst/>
          </a:prstGeom>
        </p:spPr>
      </p:pic>
      <p:pic>
        <p:nvPicPr>
          <p:cNvPr id="101" name="Picture 100"/>
          <p:cNvPicPr>
            <a:picLocks noChangeAspect="1"/>
          </p:cNvPicPr>
          <p:nvPr/>
        </p:nvPicPr>
        <p:blipFill rotWithShape="1">
          <a:blip r:embed="rId6" cstate="print">
            <a:extLst>
              <a:ext uri="{28A0092B-C50C-407E-A947-70E740481C1C}">
                <a14:useLocalDpi xmlns:a14="http://schemas.microsoft.com/office/drawing/2010/main" val="0"/>
              </a:ext>
            </a:extLst>
          </a:blip>
          <a:srcRect l="29525" t="8000" r="8263" b="9313"/>
          <a:stretch/>
        </p:blipFill>
        <p:spPr>
          <a:xfrm>
            <a:off x="1776809" y="2479594"/>
            <a:ext cx="1417241" cy="1115252"/>
          </a:xfrm>
          <a:prstGeom prst="rect">
            <a:avLst/>
          </a:prstGeom>
        </p:spPr>
      </p:pic>
      <p:pic>
        <p:nvPicPr>
          <p:cNvPr id="102" name="Picture 10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90716" y="1914511"/>
            <a:ext cx="3110084" cy="1632860"/>
          </a:xfrm>
          <a:prstGeom prst="rect">
            <a:avLst/>
          </a:prstGeom>
        </p:spPr>
      </p:pic>
      <p:sp>
        <p:nvSpPr>
          <p:cNvPr id="103" name="Rounded Rectangular Callout 102"/>
          <p:cNvSpPr/>
          <p:nvPr/>
        </p:nvSpPr>
        <p:spPr>
          <a:xfrm>
            <a:off x="251520" y="2996952"/>
            <a:ext cx="1440160" cy="720080"/>
          </a:xfrm>
          <a:prstGeom prst="wedgeRoundRectCallout">
            <a:avLst>
              <a:gd name="adj1" fmla="val 2858"/>
              <a:gd name="adj2" fmla="val -127805"/>
              <a:gd name="adj3" fmla="val 16667"/>
            </a:avLst>
          </a:prstGeom>
          <a:solidFill>
            <a:srgbClr val="FFFF00"/>
          </a:solidFill>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1200" dirty="0" smtClean="0"/>
              <a:t>Side support not present so job deflect at rivet pressing time</a:t>
            </a:r>
            <a:endParaRPr lang="en-US" sz="1200" dirty="0"/>
          </a:p>
        </p:txBody>
      </p:sp>
      <p:sp>
        <p:nvSpPr>
          <p:cNvPr id="104" name="Rounded Rectangular Callout 103"/>
          <p:cNvSpPr/>
          <p:nvPr/>
        </p:nvSpPr>
        <p:spPr>
          <a:xfrm>
            <a:off x="3552826" y="3213846"/>
            <a:ext cx="1282539" cy="609600"/>
          </a:xfrm>
          <a:prstGeom prst="wedgeRoundRectCallout">
            <a:avLst>
              <a:gd name="adj1" fmla="val 70198"/>
              <a:gd name="adj2" fmla="val -104406"/>
              <a:gd name="adj3" fmla="val 16667"/>
            </a:avLst>
          </a:prstGeom>
          <a:solidFill>
            <a:srgbClr val="FFFF00"/>
          </a:solidFill>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1000" dirty="0" smtClean="0"/>
              <a:t>Fixture modified </a:t>
            </a:r>
          </a:p>
          <a:p>
            <a:pPr algn="ctr"/>
            <a:r>
              <a:rPr lang="en-US" sz="1000" dirty="0" smtClean="0"/>
              <a:t>( Side  support provide &amp; job holding pin  )</a:t>
            </a:r>
            <a:endParaRPr lang="en-US" sz="1000" dirty="0"/>
          </a:p>
        </p:txBody>
      </p:sp>
      <p:sp>
        <p:nvSpPr>
          <p:cNvPr id="3" name="Rectangle 2"/>
          <p:cNvSpPr/>
          <p:nvPr/>
        </p:nvSpPr>
        <p:spPr>
          <a:xfrm>
            <a:off x="3290716" y="4221088"/>
            <a:ext cx="3110084" cy="2282058"/>
          </a:xfrm>
          <a:prstGeom prst="rect">
            <a:avLst/>
          </a:prstGeom>
          <a:solidFill>
            <a:schemeClr val="bg1"/>
          </a:solidFill>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marL="285750" indent="-285750" algn="ctr">
              <a:buFont typeface="Arial" panose="020B0604020202020204" pitchFamily="34" charset="0"/>
              <a:buChar char="•"/>
            </a:pPr>
            <a:r>
              <a:rPr lang="en-US" dirty="0" smtClean="0"/>
              <a:t>Daily Rejection Quantity  =120 nos.(Before )</a:t>
            </a:r>
          </a:p>
          <a:p>
            <a:pPr marL="285750" indent="-285750" algn="ctr">
              <a:buFont typeface="Arial" panose="020B0604020202020204" pitchFamily="34" charset="0"/>
              <a:buChar char="•"/>
            </a:pPr>
            <a:r>
              <a:rPr lang="en-US" dirty="0" smtClean="0"/>
              <a:t>Rejection Quantity = 20 Nos.(After )</a:t>
            </a:r>
          </a:p>
          <a:p>
            <a:pPr marL="285750" indent="-285750" algn="ctr">
              <a:buFont typeface="Arial" panose="020B0604020202020204" pitchFamily="34" charset="0"/>
              <a:buChar char="•"/>
            </a:pPr>
            <a:r>
              <a:rPr lang="en-US" dirty="0"/>
              <a:t>T</a:t>
            </a:r>
            <a:r>
              <a:rPr lang="en-US" dirty="0" smtClean="0"/>
              <a:t>ime required  for Rework  =20 min /Shift   </a:t>
            </a:r>
          </a:p>
          <a:p>
            <a:pPr algn="ctr"/>
            <a:endParaRPr lang="en-US" dirty="0" smtClean="0"/>
          </a:p>
          <a:p>
            <a:pPr algn="ctr"/>
            <a:r>
              <a:rPr lang="en-US" dirty="0" smtClean="0"/>
              <a:t> </a:t>
            </a:r>
            <a:endParaRPr lang="en-US" dirty="0"/>
          </a:p>
        </p:txBody>
      </p:sp>
    </p:spTree>
    <p:extLst>
      <p:ext uri="{BB962C8B-B14F-4D97-AF65-F5344CB8AC3E}">
        <p14:creationId xmlns:p14="http://schemas.microsoft.com/office/powerpoint/2010/main" val="1994539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768</TotalTime>
  <Words>261</Words>
  <Application>Microsoft Office PowerPoint</Application>
  <PresentationFormat>On-screen Show (4:3)</PresentationFormat>
  <Paragraphs>83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pravin Shinde</cp:lastModifiedBy>
  <cp:revision>168</cp:revision>
  <cp:lastPrinted>2016-10-09T08:06:13Z</cp:lastPrinted>
  <dcterms:created xsi:type="dcterms:W3CDTF">2006-08-16T00:00:00Z</dcterms:created>
  <dcterms:modified xsi:type="dcterms:W3CDTF">2017-04-29T06:28:50Z</dcterms:modified>
</cp:coreProperties>
</file>